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Lst>
  <p:sldSz cy="5143500" cx="9144000"/>
  <p:notesSz cx="6858000" cy="9144000"/>
  <p:embeddedFontLst>
    <p:embeddedFont>
      <p:font typeface="Roboto"/>
      <p:regular r:id="rId64"/>
      <p:bold r:id="rId65"/>
      <p:italic r:id="rId66"/>
      <p:boldItalic r:id="rId67"/>
    </p:embeddedFont>
    <p:embeddedFont>
      <p:font typeface="Nunito"/>
      <p:regular r:id="rId68"/>
      <p:bold r:id="rId69"/>
      <p:italic r:id="rId70"/>
      <p:boldItalic r:id="rId71"/>
    </p:embeddedFont>
    <p:embeddedFont>
      <p:font typeface="Open Sans"/>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OpenSans-bold.fntdata"/><Relationship Id="rId72" Type="http://schemas.openxmlformats.org/officeDocument/2006/relationships/font" Target="fonts/OpenSans-regular.fntdata"/><Relationship Id="rId31" Type="http://schemas.openxmlformats.org/officeDocument/2006/relationships/slide" Target="slides/slide26.xml"/><Relationship Id="rId75" Type="http://schemas.openxmlformats.org/officeDocument/2006/relationships/font" Target="fonts/OpenSans-boldItalic.fntdata"/><Relationship Id="rId30" Type="http://schemas.openxmlformats.org/officeDocument/2006/relationships/slide" Target="slides/slide25.xml"/><Relationship Id="rId74" Type="http://schemas.openxmlformats.org/officeDocument/2006/relationships/font" Target="fonts/OpenSans-italic.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Nunito-boldItalic.fntdata"/><Relationship Id="rId70" Type="http://schemas.openxmlformats.org/officeDocument/2006/relationships/font" Target="fonts/Nunito-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Roboto-regular.fntdata"/><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Roboto-italic.fntdata"/><Relationship Id="rId21" Type="http://schemas.openxmlformats.org/officeDocument/2006/relationships/slide" Target="slides/slide16.xml"/><Relationship Id="rId65" Type="http://schemas.openxmlformats.org/officeDocument/2006/relationships/font" Target="fonts/Roboto-bold.fntdata"/><Relationship Id="rId24" Type="http://schemas.openxmlformats.org/officeDocument/2006/relationships/slide" Target="slides/slide19.xml"/><Relationship Id="rId68" Type="http://schemas.openxmlformats.org/officeDocument/2006/relationships/font" Target="fonts/Nunito-regular.fntdata"/><Relationship Id="rId23" Type="http://schemas.openxmlformats.org/officeDocument/2006/relationships/slide" Target="slides/slide18.xml"/><Relationship Id="rId67" Type="http://schemas.openxmlformats.org/officeDocument/2006/relationships/font" Target="fonts/Roboto-bold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Nunito-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oI2DwI1tW76IHSW5JIOeoH0NhGQ1Iogr46ZHsEn4684/edit#slide=id.g88e5795e40_0_127"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oI2DwI1tW76IHSW5JIOeoH0NhGQ1Iogr46ZHsEn4684/edit#slide=id.g88e5795e40_0_127"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oI2DwI1tW76IHSW5JIOeoH0NhGQ1Iogr46ZHsEn4684/edit#slide=id.g88e5795e40_0_127"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oI2DwI1tW76IHSW5JIOeoH0NhGQ1Iogr46ZHsEn4684/edit#slide=id.g88e5795e40_0_127" TargetMode="External"/><Relationship Id="rId3" Type="http://schemas.openxmlformats.org/officeDocument/2006/relationships/hyperlink" Target="https://asapbio.org/preprint-info/preprint-faq#scooping"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oI2DwI1tW76IHSW5JIOeoH0NhGQ1Iogr46ZHsEn4684/edit#slide=id.g88e5795e40_0_127"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oI2DwI1tW76IHSW5JIOeoH0NhGQ1Iogr46ZHsEn4684/edit#slide=id.g88e5795e40_0_127"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oI2DwI1tW76IHSW5JIOeoH0NhGQ1Iogr46ZHsEn4684/edit#slide=id.g88e5795e40_0_127"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oI2DwI1tW76IHSW5JIOeoH0NhGQ1Iogr46ZHsEn4684/edit#slide=id.g88e5795e40_0_127"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oI2DwI1tW76IHSW5JIOeoH0NhGQ1Iogr46ZHsEn4684/edit#slide=id.g88e5795e40_0_127"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sapbio.org/wp-content/uploads/2020/12/ASAPbio-preprints-visibility-english.pdf"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je.com/arc/benefits-of-preprints-for-researchers/"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sapbio.org/preprint-info/preprint-faq#qe-faqs-index"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a544d32776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a544d32776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u="sng">
                <a:solidFill>
                  <a:srgbClr val="0097A7"/>
                </a:solidFill>
                <a:latin typeface="Nunito"/>
                <a:ea typeface="Nunito"/>
                <a:cs typeface="Nunito"/>
                <a:sym typeface="Nunito"/>
                <a:hlinkClick r:id="rId2">
                  <a:extLst>
                    <a:ext uri="{A12FA001-AC4F-418D-AE19-62706E023703}">
                      <ahyp:hlinkClr val="tx"/>
                    </a:ext>
                  </a:extLst>
                </a:hlinkClick>
              </a:rPr>
              <a:t>https://docs.google.com/presentation/d/1oI2DwI1tW76IHSW5JIOeoH0NhGQ1Iogr46ZHsEn4684/edit#slide=id.g88e5795e40_0_127</a:t>
            </a:r>
            <a:endParaRPr sz="1200"/>
          </a:p>
          <a:p>
            <a:pPr indent="-298450" lvl="0" marL="457200" rtl="0" algn="l">
              <a:spcBef>
                <a:spcPts val="1600"/>
              </a:spcBef>
              <a:spcAft>
                <a:spcPts val="0"/>
              </a:spcAft>
              <a:buSzPts val="1100"/>
              <a:buChar char="●"/>
            </a:pPr>
            <a:r>
              <a:rPr lang="en"/>
              <a:t>From medRxiv FAQ- </a:t>
            </a:r>
            <a:r>
              <a:rPr lang="en" sz="1050">
                <a:solidFill>
                  <a:schemeClr val="dk1"/>
                </a:solidFill>
                <a:highlight>
                  <a:srgbClr val="FFFFFF"/>
                </a:highlight>
              </a:rPr>
              <a:t>Article screening typically completes within 4–5 days, however, it may take longer over a weekend or holiday, or if there are concerns about whether the paper is within scope.</a:t>
            </a:r>
            <a:endParaRPr sz="1050">
              <a:solidFill>
                <a:schemeClr val="dk1"/>
              </a:solidFill>
              <a:highlight>
                <a:srgbClr val="FFFFFF"/>
              </a:highlight>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Many preprint platforms have screening procedures for submissions prior to posting.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PREreview and Review Commons feedback </a:t>
            </a:r>
            <a:endParaRPr>
              <a:solidFill>
                <a:schemeClr val="dk1"/>
              </a:solidFill>
            </a:endParaRPr>
          </a:p>
          <a:p>
            <a:pPr indent="0" lvl="0" marL="0" rtl="0" algn="l">
              <a:lnSpc>
                <a:spcPct val="115000"/>
              </a:lnSpc>
              <a:spcBef>
                <a:spcPts val="1200"/>
              </a:spcBef>
              <a:spcAft>
                <a:spcPts val="1200"/>
              </a:spcAft>
              <a:buNone/>
            </a:pPr>
            <a:r>
              <a:t/>
            </a:r>
            <a:endParaRPr sz="1050">
              <a:solidFill>
                <a:schemeClr val="dk1"/>
              </a:solidFill>
              <a:highlight>
                <a:srgbClr val="FFFFFF"/>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a544d32776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a544d32776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u="sng">
                <a:solidFill>
                  <a:srgbClr val="0097A7"/>
                </a:solidFill>
                <a:latin typeface="Nunito"/>
                <a:ea typeface="Nunito"/>
                <a:cs typeface="Nunito"/>
                <a:sym typeface="Nunito"/>
                <a:hlinkClick r:id="rId2">
                  <a:extLst>
                    <a:ext uri="{A12FA001-AC4F-418D-AE19-62706E023703}">
                      <ahyp:hlinkClr val="tx"/>
                    </a:ext>
                  </a:extLst>
                </a:hlinkClick>
              </a:rPr>
              <a:t>https://docs.google.com/presentation/d/1oI2DwI1tW76IHSW5JIOeoH0NhGQ1Iogr46ZHsEn4684/edit#slide=id.g88e5795e40_0_127</a:t>
            </a:r>
            <a:endParaRPr sz="1200"/>
          </a:p>
          <a:p>
            <a:pPr indent="0" lvl="0" marL="0" rtl="0" algn="l">
              <a:spcBef>
                <a:spcPts val="1600"/>
              </a:spcBef>
              <a:spcAft>
                <a:spcPts val="0"/>
              </a:spcAft>
              <a:buNone/>
            </a:pPr>
            <a:r>
              <a:rPr lang="en"/>
              <a:t>From medRxiv FAQ- </a:t>
            </a:r>
            <a:r>
              <a:rPr lang="en" sz="1050">
                <a:solidFill>
                  <a:schemeClr val="dk1"/>
                </a:solidFill>
                <a:highlight>
                  <a:srgbClr val="FFFFFF"/>
                </a:highlight>
              </a:rPr>
              <a:t>Article screening typically completes within 4–5 days, however, it may take longer over a weekend or holiday, or if there are concerns about whether the paper is within scope.</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a:p>
            <a:pPr indent="0" lvl="0" marL="0" rtl="0" algn="l">
              <a:lnSpc>
                <a:spcPct val="115000"/>
              </a:lnSpc>
              <a:spcBef>
                <a:spcPts val="1200"/>
              </a:spcBef>
              <a:spcAft>
                <a:spcPts val="1200"/>
              </a:spcAft>
              <a:buNone/>
            </a:pPr>
            <a:r>
              <a:rPr lang="en">
                <a:solidFill>
                  <a:schemeClr val="dk1"/>
                </a:solidFill>
              </a:rPr>
              <a:t>medRxiv, a highly used platform to submit preprints involving medical research, requires declarations in line with those required for reporting clinical work in peer-reviewed journals, such as: competing interests, funding statement, ethical approval/consent, clinical trial registration. Additionally, they require data statements, which is beyond what some journals require.  </a:t>
            </a:r>
            <a:endParaRPr sz="1050">
              <a:solidFill>
                <a:schemeClr val="dk1"/>
              </a:solidFill>
              <a:highlight>
                <a:srgbClr val="FFFFFF"/>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a544d32776_0_58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u="sng">
                <a:solidFill>
                  <a:srgbClr val="0097A7"/>
                </a:solidFill>
                <a:latin typeface="Nunito"/>
                <a:ea typeface="Nunito"/>
                <a:cs typeface="Nunito"/>
                <a:sym typeface="Nunito"/>
                <a:hlinkClick r:id="rId2">
                  <a:extLst>
                    <a:ext uri="{A12FA001-AC4F-418D-AE19-62706E023703}">
                      <ahyp:hlinkClr val="tx"/>
                    </a:ext>
                  </a:extLst>
                </a:hlinkClick>
              </a:rPr>
              <a:t>https://docs.google.com/presentation/d/1oI2DwI1tW76IHSW5JIOeoH0NhGQ1Iogr46ZHsEn4684/edit#slide=id.g88e5795e40_0_127</a:t>
            </a:r>
            <a:endParaRPr sz="500">
              <a:solidFill>
                <a:srgbClr val="191919"/>
              </a:solidFill>
              <a:highlight>
                <a:srgbClr val="FFFFFF"/>
              </a:highlight>
            </a:endParaRPr>
          </a:p>
          <a:p>
            <a:pPr indent="0" lvl="0" marL="0" rtl="0" algn="l">
              <a:spcBef>
                <a:spcPts val="1600"/>
              </a:spcBef>
              <a:spcAft>
                <a:spcPts val="0"/>
              </a:spcAft>
              <a:buNone/>
            </a:pPr>
            <a:r>
              <a:rPr lang="en">
                <a:solidFill>
                  <a:srgbClr val="191919"/>
                </a:solidFill>
                <a:highlight>
                  <a:srgbClr val="FFFFFF"/>
                </a:highlight>
              </a:rPr>
              <a:t>‘Changes in reporting from preprints to peer-reviewed versions did not correlate with the impact factor of the publication venue or with the time lag from bioRxiv to journal publication’</a:t>
            </a:r>
            <a:endParaRPr>
              <a:solidFill>
                <a:srgbClr val="191919"/>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‘it is worth noting that the greatest difference observed from preprints to their peer- reviewed versions was the prevalence of conflict of interest statements, an item that is commonly required at journal submission. Thus, some of the observed changes could be attributable to other features of the editorial process, rather than to the actual feedback provided by reviewers.’</a:t>
            </a:r>
            <a:endParaRPr>
              <a:solidFill>
                <a:schemeClr val="dk1"/>
              </a:solidFill>
            </a:endParaRPr>
          </a:p>
          <a:p>
            <a:pPr indent="0" lvl="0" marL="0" rtl="0" algn="l">
              <a:spcBef>
                <a:spcPts val="1200"/>
              </a:spcBef>
              <a:spcAft>
                <a:spcPts val="0"/>
              </a:spcAft>
              <a:buNone/>
            </a:pPr>
            <a:r>
              <a:t/>
            </a:r>
            <a:endParaRPr>
              <a:solidFill>
                <a:srgbClr val="191919"/>
              </a:solidFill>
              <a:highlight>
                <a:srgbClr val="FFFFFF"/>
              </a:highlight>
            </a:endParaRPr>
          </a:p>
        </p:txBody>
      </p:sp>
      <p:sp>
        <p:nvSpPr>
          <p:cNvPr id="222" name="Google Shape;222;ga544d32776_0_5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a544d32776_0_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a544d32776_0_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Preprints can undermine the value of peer-reviewed journals, which might also not accept manuscripts if they are already posted to a preprint server.  </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Preprints are not meant to replace peer review, in fact they are meant to encourage more of it!  Scientists can peer review preprints through community advances such as PREreview and preprint servers themselves, some of which allow comments on the preprint record. These reviews can be integrated within the journal submission workflow.</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Each journal does have its own policy on preprints, can check Sherpa or Romeo; most journals do allow preprints.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2/3s of preprints are published within two years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Some journals even use preprints as a marketplace for publications; editors “shop around” and then can contact you about your paper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c033251961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c033251961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a544d32776_0_5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u="sng">
                <a:solidFill>
                  <a:srgbClr val="0097A7"/>
                </a:solidFill>
                <a:latin typeface="Nunito"/>
                <a:ea typeface="Nunito"/>
                <a:cs typeface="Nunito"/>
                <a:sym typeface="Nunito"/>
                <a:hlinkClick r:id="rId2">
                  <a:extLst>
                    <a:ext uri="{A12FA001-AC4F-418D-AE19-62706E023703}">
                      <ahyp:hlinkClr val="tx"/>
                    </a:ext>
                  </a:extLst>
                </a:hlinkClick>
              </a:rPr>
              <a:t>https://docs.google.com/presentation/d/1oI2DwI1tW76IHSW5JIOeoH0NhGQ1Iogr46ZHsEn4684/edit#slide=id.g88e5795e40_0_127</a:t>
            </a:r>
            <a:endParaRPr sz="500"/>
          </a:p>
          <a:p>
            <a:pPr indent="0" lvl="0" marL="0" rtl="0" algn="l">
              <a:lnSpc>
                <a:spcPct val="115000"/>
              </a:lnSpc>
              <a:spcBef>
                <a:spcPts val="1600"/>
              </a:spcBef>
              <a:spcAft>
                <a:spcPts val="0"/>
              </a:spcAft>
              <a:buNone/>
            </a:pPr>
            <a:r>
              <a:rPr lang="en">
                <a:solidFill>
                  <a:schemeClr val="dk1"/>
                </a:solidFill>
              </a:rPr>
              <a:t>Won’t I be scooped? </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No evidence for association between preprinting and scooping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Preprints are date-stamped, giving preprints a date of priority.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Scooping occurs less than you think - most work is original and unique enough that being scooped is not a major concern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Although most reagents and assays are widely available, most work is not easy to replicate within a few weeks or even months by an unscrupulous scientist.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Can help in accidental scooping situations, in which two different groups are unknowingly working on the same project at the same time, and one group is able to publish a preprint a bit faster than the second group.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In this case, the second group must cite the first group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If the second group’s preprint appears just a few weeks after the first group’s preprint, it is clear that the second group couldn’t have replicated the results so fast and thus have independently done similar work </a:t>
            </a:r>
            <a:endParaRPr>
              <a:solidFill>
                <a:schemeClr val="dk1"/>
              </a:solidFill>
            </a:endParaRPr>
          </a:p>
          <a:p>
            <a:pPr indent="-298450" lvl="0" marL="457200" rtl="0" algn="l">
              <a:lnSpc>
                <a:spcPct val="115000"/>
              </a:lnSpc>
              <a:spcBef>
                <a:spcPts val="0"/>
              </a:spcBef>
              <a:spcAft>
                <a:spcPts val="0"/>
              </a:spcAft>
              <a:buSzPts val="1100"/>
              <a:buChar char="●"/>
            </a:pPr>
            <a:r>
              <a:rPr lang="en">
                <a:solidFill>
                  <a:schemeClr val="dk1"/>
                </a:solidFill>
              </a:rPr>
              <a:t>Source: </a:t>
            </a:r>
            <a:r>
              <a:rPr lang="en" sz="1050" u="sng">
                <a:solidFill>
                  <a:srgbClr val="1A73E8"/>
                </a:solidFill>
                <a:highlight>
                  <a:srgbClr val="FFFFFF"/>
                </a:highlight>
                <a:latin typeface="Roboto"/>
                <a:ea typeface="Roboto"/>
                <a:cs typeface="Roboto"/>
                <a:sym typeface="Roboto"/>
                <a:hlinkClick r:id="rId3">
                  <a:extLst>
                    <a:ext uri="{A12FA001-AC4F-418D-AE19-62706E023703}">
                      <ahyp:hlinkClr val="tx"/>
                    </a:ext>
                  </a:extLst>
                </a:hlinkClick>
              </a:rPr>
              <a:t>https://asapbio.org/preprint-info/preprint-faq#scooping</a:t>
            </a:r>
            <a:endParaRPr/>
          </a:p>
        </p:txBody>
      </p:sp>
      <p:sp>
        <p:nvSpPr>
          <p:cNvPr id="244" name="Google Shape;244;ga544d32776_0_5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a544d32776_0_5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1200" u="sng">
                <a:solidFill>
                  <a:srgbClr val="0097A7"/>
                </a:solidFill>
                <a:latin typeface="Nunito"/>
                <a:ea typeface="Nunito"/>
                <a:cs typeface="Nunito"/>
                <a:sym typeface="Nunito"/>
                <a:hlinkClick r:id="rId2">
                  <a:extLst>
                    <a:ext uri="{A12FA001-AC4F-418D-AE19-62706E023703}">
                      <ahyp:hlinkClr val="tx"/>
                    </a:ext>
                  </a:extLst>
                </a:hlinkClick>
              </a:rPr>
              <a:t>https://docs.google.com/presentation/d/1oI2DwI1tW76IHSW5JIOeoH0NhGQ1Iogr46ZHsEn4684/edit#slide=id.g88e5795e40_0_127</a:t>
            </a:r>
            <a:endParaRPr sz="500"/>
          </a:p>
        </p:txBody>
      </p:sp>
      <p:sp>
        <p:nvSpPr>
          <p:cNvPr id="253" name="Google Shape;253;ga544d32776_0_5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a544d32776_0_55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1200" u="sng">
                <a:solidFill>
                  <a:srgbClr val="0097A7"/>
                </a:solidFill>
                <a:latin typeface="Nunito"/>
                <a:ea typeface="Nunito"/>
                <a:cs typeface="Nunito"/>
                <a:sym typeface="Nunito"/>
                <a:hlinkClick r:id="rId2">
                  <a:extLst>
                    <a:ext uri="{A12FA001-AC4F-418D-AE19-62706E023703}">
                      <ahyp:hlinkClr val="tx"/>
                    </a:ext>
                  </a:extLst>
                </a:hlinkClick>
              </a:rPr>
              <a:t>https://docs.google.com/presentation/d/1oI2DwI1tW76IHSW5JIOeoH0NhGQ1Iogr46ZHsEn4684/edit#slide=id.g88e5795e40_0_127</a:t>
            </a:r>
            <a:endParaRPr sz="500"/>
          </a:p>
        </p:txBody>
      </p:sp>
      <p:sp>
        <p:nvSpPr>
          <p:cNvPr id="262" name="Google Shape;262;ga544d32776_0_5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a544d32776_0_6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ga544d32776_0_6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 sz="1200" u="sng">
                <a:solidFill>
                  <a:srgbClr val="0097A7"/>
                </a:solidFill>
                <a:latin typeface="Nunito"/>
                <a:ea typeface="Nunito"/>
                <a:cs typeface="Nunito"/>
                <a:sym typeface="Nunito"/>
                <a:hlinkClick r:id="rId2">
                  <a:extLst>
                    <a:ext uri="{A12FA001-AC4F-418D-AE19-62706E023703}">
                      <ahyp:hlinkClr val="tx"/>
                    </a:ext>
                  </a:extLst>
                </a:hlinkClick>
              </a:rPr>
              <a:t>https://docs.google.com/presentation/d/1oI2DwI1tW76IHSW5JIOeoH0NhGQ1Iogr46ZHsEn4684/edit#slide=id.g88e5795e40_0_127</a:t>
            </a:r>
            <a:endParaRPr sz="500">
              <a:latin typeface="Nunito"/>
              <a:ea typeface="Nunito"/>
              <a:cs typeface="Nunito"/>
              <a:sym typeface="Nunito"/>
            </a:endParaRPr>
          </a:p>
          <a:p>
            <a:pPr indent="0" lvl="0" marL="0" rtl="0" algn="l">
              <a:lnSpc>
                <a:spcPct val="115000"/>
              </a:lnSpc>
              <a:spcBef>
                <a:spcPts val="1600"/>
              </a:spcBef>
              <a:spcAft>
                <a:spcPts val="0"/>
              </a:spcAft>
              <a:buNone/>
            </a:pPr>
            <a:r>
              <a:rPr lang="en">
                <a:solidFill>
                  <a:schemeClr val="dk1"/>
                </a:solidFill>
              </a:rPr>
              <a:t>Funder policies are changing, and are starting to encourage the use of preprints as evidence of productivity - so it’s no longer limited to peer-reviewed articles</a:t>
            </a:r>
            <a:endParaRPr>
              <a:latin typeface="Nunito"/>
              <a:ea typeface="Nunito"/>
              <a:cs typeface="Nunito"/>
              <a:sym typeface="Nunito"/>
            </a:endParaRPr>
          </a:p>
          <a:p>
            <a:pPr indent="0" lvl="0" marL="0" rtl="0" algn="l">
              <a:lnSpc>
                <a:spcPct val="115000"/>
              </a:lnSpc>
              <a:spcBef>
                <a:spcPts val="1200"/>
              </a:spcBef>
              <a:spcAft>
                <a:spcPts val="1600"/>
              </a:spcAft>
              <a:buClr>
                <a:schemeClr val="dk1"/>
              </a:buClr>
              <a:buSzPts val="1100"/>
              <a:buFont typeface="Arial"/>
              <a:buNone/>
            </a:pPr>
            <a:r>
              <a:rPr lang="en">
                <a:latin typeface="Nunito"/>
                <a:ea typeface="Nunito"/>
                <a:cs typeface="Nunito"/>
                <a:sym typeface="Nunito"/>
              </a:rPr>
              <a:t>Preprints are allowed as part of REF</a:t>
            </a:r>
            <a:endParaRPr>
              <a:latin typeface="Nunito"/>
              <a:ea typeface="Nunito"/>
              <a:cs typeface="Nunito"/>
              <a:sym typeface="Nunito"/>
            </a:endParaRPr>
          </a:p>
        </p:txBody>
      </p:sp>
      <p:sp>
        <p:nvSpPr>
          <p:cNvPr id="290" name="Google Shape;290;ga544d32776_0_60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a544d32776_0_6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u="sng">
                <a:solidFill>
                  <a:srgbClr val="0097A7"/>
                </a:solidFill>
                <a:latin typeface="Nunito"/>
                <a:ea typeface="Nunito"/>
                <a:cs typeface="Nunito"/>
                <a:sym typeface="Nunito"/>
                <a:hlinkClick r:id="rId2">
                  <a:extLst>
                    <a:ext uri="{A12FA001-AC4F-418D-AE19-62706E023703}">
                      <ahyp:hlinkClr val="tx"/>
                    </a:ext>
                  </a:extLst>
                </a:hlinkClick>
              </a:rPr>
              <a:t>https://docs.google.com/presentation/d/1oI2DwI1tW76IHSW5JIOeoH0NhGQ1Iogr46ZHsEn4684/edit#slide=id.g88e5795e40_0_127</a:t>
            </a:r>
            <a:endParaRPr sz="6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rPr lang="en" sz="1200">
                <a:solidFill>
                  <a:schemeClr val="dk1"/>
                </a:solidFill>
                <a:highlight>
                  <a:srgbClr val="FFFFFF"/>
                </a:highlight>
                <a:latin typeface="Times New Roman"/>
                <a:ea typeface="Times New Roman"/>
                <a:cs typeface="Times New Roman"/>
                <a:sym typeface="Times New Roman"/>
              </a:rPr>
              <a:t>74,239 articles, 5,405 of which had a preprint, published in 39 journals between January 1, 2015 and December 31, 2018</a:t>
            </a:r>
            <a:endParaRPr>
              <a:solidFill>
                <a:schemeClr val="dk1"/>
              </a:solidFill>
            </a:endParaRPr>
          </a:p>
          <a:p>
            <a:pPr indent="0" lvl="0" marL="0" rtl="0" algn="l">
              <a:spcBef>
                <a:spcPts val="1200"/>
              </a:spcBef>
              <a:spcAft>
                <a:spcPts val="0"/>
              </a:spcAft>
              <a:buNone/>
            </a:pPr>
            <a:r>
              <a:t/>
            </a:r>
            <a:endParaRPr>
              <a:solidFill>
                <a:srgbClr val="191919"/>
              </a:solidFill>
              <a:highlight>
                <a:srgbClr val="FFFFFF"/>
              </a:highlight>
            </a:endParaRPr>
          </a:p>
        </p:txBody>
      </p:sp>
      <p:sp>
        <p:nvSpPr>
          <p:cNvPr id="307" name="Google Shape;307;ga544d32776_0_6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a49056ea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a49056ea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a544d32776_0_6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u="sng">
                <a:solidFill>
                  <a:srgbClr val="0097A7"/>
                </a:solidFill>
                <a:latin typeface="Nunito"/>
                <a:ea typeface="Nunito"/>
                <a:cs typeface="Nunito"/>
                <a:sym typeface="Nunito"/>
                <a:hlinkClick r:id="rId2">
                  <a:extLst>
                    <a:ext uri="{A12FA001-AC4F-418D-AE19-62706E023703}">
                      <ahyp:hlinkClr val="tx"/>
                    </a:ext>
                  </a:extLst>
                </a:hlinkClick>
              </a:rPr>
              <a:t>https://docs.google.com/presentation/d/1oI2DwI1tW76IHSW5JIOeoH0NhGQ1Iogr46ZHsEn4684/edit#slide=id.g88e5795e40_0_127</a:t>
            </a:r>
            <a:endParaRPr sz="500">
              <a:solidFill>
                <a:srgbClr val="191919"/>
              </a:solidFill>
              <a:highlight>
                <a:srgbClr val="FFFFFF"/>
              </a:highlight>
            </a:endParaRPr>
          </a:p>
          <a:p>
            <a:pPr indent="0" lvl="0" marL="0" rtl="0" algn="l">
              <a:lnSpc>
                <a:spcPct val="115000"/>
              </a:lnSpc>
              <a:spcBef>
                <a:spcPts val="1600"/>
              </a:spcBef>
              <a:spcAft>
                <a:spcPts val="0"/>
              </a:spcAft>
              <a:buNone/>
            </a:pPr>
            <a:r>
              <a:rPr lang="en">
                <a:solidFill>
                  <a:srgbClr val="191919"/>
                </a:solidFill>
                <a:highlight>
                  <a:srgbClr val="FFFFFF"/>
                </a:highlight>
              </a:rPr>
              <a:t>‘our results provide support for depositing preprints as a means to extend the reach and impact of work in the scientific community’</a:t>
            </a:r>
            <a:endParaRPr>
              <a:solidFill>
                <a:srgbClr val="191919"/>
              </a:solidFill>
              <a:highlight>
                <a:srgbClr val="FFFFFF"/>
              </a:highlight>
            </a:endParaRPr>
          </a:p>
          <a:p>
            <a:pPr indent="0" lvl="0" marL="0" rtl="0" algn="l">
              <a:lnSpc>
                <a:spcPct val="115000"/>
              </a:lnSpc>
              <a:spcBef>
                <a:spcPts val="1200"/>
              </a:spcBef>
              <a:spcAft>
                <a:spcPts val="0"/>
              </a:spcAft>
              <a:buNone/>
            </a:pPr>
            <a:r>
              <a:rPr lang="en">
                <a:solidFill>
                  <a:srgbClr val="191919"/>
                </a:solidFill>
                <a:highlight>
                  <a:srgbClr val="FFFFFF"/>
                </a:highlight>
              </a:rPr>
              <a:t>Cpp - monthly citations per paper</a:t>
            </a:r>
            <a:endParaRPr>
              <a:solidFill>
                <a:srgbClr val="191919"/>
              </a:solidFill>
              <a:highlight>
                <a:srgbClr val="FFFFFF"/>
              </a:highlight>
            </a:endParaRPr>
          </a:p>
          <a:p>
            <a:pPr indent="0" lvl="0" marL="0" rtl="0" algn="l">
              <a:lnSpc>
                <a:spcPct val="115000"/>
              </a:lnSpc>
              <a:spcBef>
                <a:spcPts val="1200"/>
              </a:spcBef>
              <a:spcAft>
                <a:spcPts val="0"/>
              </a:spcAft>
              <a:buNone/>
            </a:pPr>
            <a:r>
              <a:t/>
            </a:r>
            <a:endParaRPr>
              <a:solidFill>
                <a:srgbClr val="191919"/>
              </a:solidFill>
              <a:highlight>
                <a:srgbClr val="FFFFFF"/>
              </a:highlight>
            </a:endParaRPr>
          </a:p>
          <a:p>
            <a:pPr indent="0" lvl="0" marL="0" rtl="0" algn="l">
              <a:spcBef>
                <a:spcPts val="1200"/>
              </a:spcBef>
              <a:spcAft>
                <a:spcPts val="0"/>
              </a:spcAft>
              <a:buNone/>
            </a:pPr>
            <a:r>
              <a:t/>
            </a:r>
            <a:endParaRPr>
              <a:solidFill>
                <a:srgbClr val="191919"/>
              </a:solidFill>
              <a:highlight>
                <a:srgbClr val="FFFFFF"/>
              </a:highlight>
            </a:endParaRPr>
          </a:p>
        </p:txBody>
      </p:sp>
      <p:sp>
        <p:nvSpPr>
          <p:cNvPr id="317" name="Google Shape;317;ga544d32776_0_6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c033251961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c033251961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Infographic here: </a:t>
            </a:r>
            <a:r>
              <a:rPr lang="en" u="sng">
                <a:solidFill>
                  <a:schemeClr val="hlink"/>
                </a:solidFill>
                <a:hlinkClick r:id="rId2"/>
              </a:rPr>
              <a:t>https://asapbio.org/wp-content/uploads/2020/12/ASAPbio-preprints-visibility-english.pdf</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a49056ea8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a49056ea8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d8e3a0341e55c0d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d8e3a0341e55c0d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a49056ea8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a49056ea8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lang="en" sz="1800">
                <a:solidFill>
                  <a:schemeClr val="dk1"/>
                </a:solidFill>
              </a:rPr>
              <a:t>Before Journal submission</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At journal submission AND before peer-review</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After peer-review but before acceptance:</a:t>
            </a:r>
            <a:endParaRPr sz="18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Journals have different policies: Some disapprove of this while others do not mind it.</a:t>
            </a:r>
            <a:endParaRPr sz="14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After Journal acceptance - This is unethical by most publishers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Posting on multiple servers:</a:t>
            </a:r>
            <a:endParaRPr sz="18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This may affect the curation and metrics used in evaluating preprint by preprint curators</a:t>
            </a:r>
            <a:endParaRPr sz="14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Multiple versions/revisions:</a:t>
            </a:r>
            <a:endParaRPr sz="18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New pre-print versions may be displayed preferentially but all versions are considered permanent citable scientific communications and can only be withdrawn due to “significant ethical or legal concerns”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bf14cd7ef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bf14cd7ef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lang="en" sz="1800">
                <a:solidFill>
                  <a:schemeClr val="dk1"/>
                </a:solidFill>
              </a:rPr>
              <a:t>Before Journal submission</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At journal submission AND before peer-review</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After peer-review but before acceptance:</a:t>
            </a:r>
            <a:endParaRPr sz="18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Journals have different policies: Some disapprove of this while others do not mind it.</a:t>
            </a:r>
            <a:endParaRPr sz="14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After Journal acceptance - This is unethical by most publishers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Posting on multiple servers:</a:t>
            </a:r>
            <a:endParaRPr sz="18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This may affect the curation and metrics used in evaluating preprint by preprint curators</a:t>
            </a:r>
            <a:endParaRPr sz="14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Multiple versions/revisions:</a:t>
            </a:r>
            <a:endParaRPr sz="18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New pre-print versions may be displayed preferentially but all versions are considered permanent citable scientific communications and can only be withdrawn due to “significant ethical or legal concerns”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a544d33017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a544d33017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a49056ea8e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a49056ea8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lang="en" sz="1800">
                <a:solidFill>
                  <a:schemeClr val="dk1"/>
                </a:solidFill>
              </a:rPr>
              <a:t>Quality Control Checks:</a:t>
            </a:r>
            <a:endParaRPr sz="18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Primary QC on submission - ensures that it meets the standards of a scientific manuscript</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Secondary QC - assess scientific soundness and public safety concerns</a:t>
            </a:r>
            <a:endParaRPr sz="14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Licences to use VS how open: (https://asapbio.org/licensing-faq/licensing-diagram-v2019-08-04)</a:t>
            </a:r>
            <a:endParaRPr sz="18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No License - All rights reserved</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CC0 Waiver - Waives all copyrights and related rights</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CC BY - Allows reuse and modification with attribution</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CC BY-[SA/NC/ND] - CC BY with conditions: ShareAlike, NonCommercial and No Derivatives</a:t>
            </a:r>
            <a:endParaRPr sz="14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Copyrights and patent:</a:t>
            </a:r>
            <a:endParaRPr sz="18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The author/authors can chose a licence that best fits their need. A CC licence is irrivocable.</a:t>
            </a:r>
            <a:endParaRPr sz="1400">
              <a:solidFill>
                <a:schemeClr val="dk1"/>
              </a:solidFill>
            </a:endParaRPr>
          </a:p>
          <a:p>
            <a:pPr indent="0" lvl="0" marL="0" rtl="0" algn="l">
              <a:spcBef>
                <a:spcPts val="160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a544d33017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a544d33017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ab4fbf8f6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ab4fbf8f6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a544d3277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a544d3277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Definition of preprint: </a:t>
            </a:r>
            <a:r>
              <a:rPr lang="en" sz="1050">
                <a:solidFill>
                  <a:srgbClr val="1A73E8"/>
                </a:solidFill>
                <a:highlight>
                  <a:srgbClr val="FFFFFF"/>
                </a:highlight>
                <a:uFill>
                  <a:noFill/>
                </a:uFill>
                <a:latin typeface="Roboto"/>
                <a:ea typeface="Roboto"/>
                <a:cs typeface="Roboto"/>
                <a:sym typeface="Roboto"/>
                <a:hlinkClick r:id="rId2">
                  <a:extLst>
                    <a:ext uri="{A12FA001-AC4F-418D-AE19-62706E023703}">
                      <ahyp:hlinkClr val="tx"/>
                    </a:ext>
                  </a:extLst>
                </a:hlinkClick>
              </a:rPr>
              <a:t>https://www.aje.com/arc/benefits-of-preprints-for-researchers/</a:t>
            </a:r>
            <a:endParaRPr/>
          </a:p>
          <a:p>
            <a:pPr indent="0" lvl="0" marL="0" rtl="0" algn="l">
              <a:lnSpc>
                <a:spcPct val="115000"/>
              </a:lnSpc>
              <a:spcBef>
                <a:spcPts val="0"/>
              </a:spcBef>
              <a:spcAft>
                <a:spcPts val="0"/>
              </a:spcAft>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 preprint can be broadly defined as a scientific manuscript that is complete with all typical sections of a journal manuscript, including experimental details and data, that is posted by the authors to a publicly accessible platform.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Authors upload their document to a preprint server, which then goes through a quality-control inspection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Once accepted, preprints receive a DOI or a persistent identifier that can be cited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Preprints can be viewed by anyone with internet access without any associated cost.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Preprints can be updated by the authors at any time.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a9bb29519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a9bb29519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a9bb29519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a9bb29519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a9bb29519a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a9bb29519a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a49056ea8e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a49056ea8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a544d3301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a544d3301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a544d33017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a544d33017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ab4d587e4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ab4d587e4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ab4d587e42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ab4d587e42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ab4d587e42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ab4d587e42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ab4d587e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ab4d587e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a544d32776_0_2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Slides taken from ASAPbio</a:t>
            </a: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Preprints address the problem of being able to share information quickly and openly, but still in a principled and standardized way </a:t>
            </a:r>
            <a:endParaRPr/>
          </a:p>
        </p:txBody>
      </p:sp>
      <p:sp>
        <p:nvSpPr>
          <p:cNvPr id="124" name="Google Shape;124;ga544d32776_0_2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a544d33017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a544d33017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a544d33017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a544d33017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ab4d587e4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ab4d587e4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ab4d587e4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gab4d587e42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ab4d587e4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ab4d587e4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latin typeface="Nunito"/>
                <a:ea typeface="Nunito"/>
                <a:cs typeface="Nunito"/>
                <a:sym typeface="Nunito"/>
              </a:rPr>
              <a:t>What’s the lowest threshold that is useful and reasonable for these various parties?</a:t>
            </a:r>
            <a:endParaRPr b="1" sz="1200">
              <a:latin typeface="Nunito"/>
              <a:ea typeface="Nunito"/>
              <a:cs typeface="Nunito"/>
              <a:sym typeface="Nunito"/>
            </a:endParaRPr>
          </a:p>
          <a:p>
            <a:pPr indent="0" lvl="0" marL="0" rtl="0" algn="l">
              <a:lnSpc>
                <a:spcPct val="115000"/>
              </a:lnSpc>
              <a:spcBef>
                <a:spcPts val="0"/>
              </a:spcBef>
              <a:spcAft>
                <a:spcPts val="0"/>
              </a:spcAft>
              <a:buNone/>
            </a:pPr>
            <a:r>
              <a:rPr lang="en" sz="1200">
                <a:latin typeface="Nunito"/>
                <a:ea typeface="Nunito"/>
                <a:cs typeface="Nunito"/>
                <a:sym typeface="Nunito"/>
              </a:rPr>
              <a:t>Profit/not</a:t>
            </a:r>
            <a:endParaRPr sz="1200">
              <a:latin typeface="Nunito"/>
              <a:ea typeface="Nunito"/>
              <a:cs typeface="Nunito"/>
              <a:sym typeface="Nunito"/>
            </a:endParaRPr>
          </a:p>
          <a:p>
            <a:pPr indent="0" lvl="0" marL="0" rtl="0" algn="l">
              <a:lnSpc>
                <a:spcPct val="115000"/>
              </a:lnSpc>
              <a:spcBef>
                <a:spcPts val="0"/>
              </a:spcBef>
              <a:spcAft>
                <a:spcPts val="0"/>
              </a:spcAft>
              <a:buNone/>
            </a:pPr>
            <a:r>
              <a:rPr lang="en" sz="1200">
                <a:latin typeface="Nunito"/>
                <a:ea typeface="Nunito"/>
                <a:cs typeface="Nunito"/>
                <a:sym typeface="Nunito"/>
              </a:rPr>
              <a:t>Publisher/academic</a:t>
            </a:r>
            <a:endParaRPr sz="1200">
              <a:latin typeface="Nunito"/>
              <a:ea typeface="Nunito"/>
              <a:cs typeface="Nunito"/>
              <a:sym typeface="Nunito"/>
            </a:endParaRPr>
          </a:p>
          <a:p>
            <a:pPr indent="0" lvl="0" marL="0" rtl="0" algn="l">
              <a:lnSpc>
                <a:spcPct val="115000"/>
              </a:lnSpc>
              <a:spcBef>
                <a:spcPts val="0"/>
              </a:spcBef>
              <a:spcAft>
                <a:spcPts val="0"/>
              </a:spcAft>
              <a:buNone/>
            </a:pPr>
            <a:r>
              <a:rPr lang="en" sz="1200">
                <a:latin typeface="Nunito"/>
                <a:ea typeface="Nunito"/>
                <a:cs typeface="Nunito"/>
                <a:sym typeface="Nunito"/>
              </a:rPr>
              <a:t>Generic/specific</a:t>
            </a:r>
            <a:endParaRPr sz="1200">
              <a:latin typeface="Nunito"/>
              <a:ea typeface="Nunito"/>
              <a:cs typeface="Nunito"/>
              <a:sym typeface="Nunito"/>
            </a:endParaRPr>
          </a:p>
          <a:p>
            <a:pPr indent="0" lvl="0" marL="0" rtl="0" algn="l">
              <a:lnSpc>
                <a:spcPct val="115000"/>
              </a:lnSpc>
              <a:spcBef>
                <a:spcPts val="0"/>
              </a:spcBef>
              <a:spcAft>
                <a:spcPts val="0"/>
              </a:spcAft>
              <a:buNone/>
            </a:pPr>
            <a:r>
              <a:rPr lang="en" sz="1200">
                <a:latin typeface="Nunito"/>
                <a:ea typeface="Nunito"/>
                <a:cs typeface="Nunito"/>
                <a:sym typeface="Nunito"/>
              </a:rPr>
              <a:t>Size/age</a:t>
            </a:r>
            <a:endParaRPr sz="1200">
              <a:latin typeface="Nunito"/>
              <a:ea typeface="Nunito"/>
              <a:cs typeface="Nunito"/>
              <a:sym typeface="Nunito"/>
            </a:endParaRPr>
          </a:p>
          <a:p>
            <a:pPr indent="0" lvl="0" marL="0" rtl="0" algn="l">
              <a:lnSpc>
                <a:spcPct val="115000"/>
              </a:lnSpc>
              <a:spcBef>
                <a:spcPts val="0"/>
              </a:spcBef>
              <a:spcAft>
                <a:spcPts val="0"/>
              </a:spcAft>
              <a:buNone/>
            </a:pPr>
            <a:r>
              <a:t/>
            </a:r>
            <a:endParaRPr sz="1200">
              <a:latin typeface="Nunito"/>
              <a:ea typeface="Nunito"/>
              <a:cs typeface="Nunito"/>
              <a:sym typeface="Nunito"/>
            </a:endParaRPr>
          </a:p>
          <a:p>
            <a:pPr indent="0" lvl="0" marL="0" rtl="0" algn="l">
              <a:lnSpc>
                <a:spcPct val="115000"/>
              </a:lnSpc>
              <a:spcBef>
                <a:spcPts val="0"/>
              </a:spcBef>
              <a:spcAft>
                <a:spcPts val="0"/>
              </a:spcAft>
              <a:buNone/>
            </a:pPr>
            <a:r>
              <a:rPr lang="en" sz="1200">
                <a:latin typeface="Nunito"/>
                <a:ea typeface="Nunito"/>
                <a:cs typeface="Nunito"/>
                <a:sym typeface="Nunito"/>
              </a:rPr>
              <a:t>Preprints.org</a:t>
            </a:r>
            <a:endParaRPr sz="1200">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lang="en" sz="1200">
                <a:latin typeface="Nunito"/>
                <a:ea typeface="Nunito"/>
                <a:cs typeface="Nunito"/>
                <a:sym typeface="Nunito"/>
              </a:rPr>
              <a:t>JMIR Preprints</a:t>
            </a:r>
            <a:endParaRPr sz="1200">
              <a:latin typeface="Nunito"/>
              <a:ea typeface="Nunito"/>
              <a:cs typeface="Nunito"/>
              <a:sym typeface="Nunito"/>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ab4d587e42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ab4d587e42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ab4d587e42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ab4d587e42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ab4d587e42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ab4d587e42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ab4d587e42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ab4d587e42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ab4d587e42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ab4d587e42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a544d32776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a544d32776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Slides taken from ASAPbio</a:t>
            </a:r>
            <a:endParaRPr>
              <a:solidFill>
                <a:schemeClr val="dk1"/>
              </a:solidFill>
            </a:endParaRPr>
          </a:p>
          <a:p>
            <a:pPr indent="0" lvl="0" marL="0" rtl="0" algn="l">
              <a:lnSpc>
                <a:spcPct val="115000"/>
              </a:lnSpc>
              <a:spcBef>
                <a:spcPts val="0"/>
              </a:spcBef>
              <a:spcAft>
                <a:spcPts val="0"/>
              </a:spcAft>
              <a:buNone/>
            </a:pPr>
            <a:r>
              <a:rPr lang="en">
                <a:solidFill>
                  <a:schemeClr val="dk1"/>
                </a:solidFill>
              </a:rPr>
              <a:t>Preprints present benefits for scientists: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Zero cost to post and to read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Can be cited via DOI or persistent ID -&gt; gives authors credit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Permanent records (date-of-priority)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Track record productivity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Feedback via email and/or social media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Some journals have policies that promote preprints and allow for easy transfer of papers from server to journal and vice versa</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Potential to develop needed collaborations earlier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Promote openness and transparency in science communication </a:t>
            </a:r>
            <a:endParaRPr>
              <a:solidFill>
                <a:schemeClr val="dk1"/>
              </a:solidFill>
            </a:endParaRPr>
          </a:p>
          <a:p>
            <a:pPr indent="-298450" lvl="0" marL="457200" rtl="0" algn="l">
              <a:lnSpc>
                <a:spcPct val="115000"/>
              </a:lnSpc>
              <a:spcBef>
                <a:spcPts val="0"/>
              </a:spcBef>
              <a:spcAft>
                <a:spcPts val="0"/>
              </a:spcAft>
              <a:buSzPts val="1100"/>
              <a:buChar char="●"/>
            </a:pPr>
            <a:r>
              <a:rPr lang="en">
                <a:solidFill>
                  <a:schemeClr val="dk1"/>
                </a:solidFill>
              </a:rPr>
              <a:t>Good resource is available here: </a:t>
            </a:r>
            <a:r>
              <a:rPr lang="en" sz="1050">
                <a:solidFill>
                  <a:srgbClr val="1A73E8"/>
                </a:solidFill>
                <a:highlight>
                  <a:srgbClr val="FFFFFF"/>
                </a:highlight>
                <a:uFill>
                  <a:noFill/>
                </a:uFill>
                <a:latin typeface="Roboto"/>
                <a:ea typeface="Roboto"/>
                <a:cs typeface="Roboto"/>
                <a:sym typeface="Roboto"/>
                <a:hlinkClick r:id="rId2">
                  <a:extLst>
                    <a:ext uri="{A12FA001-AC4F-418D-AE19-62706E023703}">
                      <ahyp:hlinkClr val="tx"/>
                    </a:ext>
                  </a:extLst>
                </a:hlinkClick>
              </a:rPr>
              <a:t>https://asapbio.org/preprint-info/preprint-faq#qe-faqs-index</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ab4d587e42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ab4d587e42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ab4d587e42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ab4d587e42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ab4d587e42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ab4d587e42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ab4d587e42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ab4d587e42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ab4d587e42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ab4d587e42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ab4d587e42_0_1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gab4d587e42_0_1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ab4d587e42_0_1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gab4d587e42_0_1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ab4d587e42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ab4d587e42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ac2f5d126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ac2f5d126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a544d32776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a544d32776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a49056ea8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a49056ea8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c03325196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c03325196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solidFill>
                  <a:schemeClr val="dk1"/>
                </a:solidFill>
              </a:rPr>
              <a:t>Quality control is not present, as peer review does not take place. If we do not have measures to control the quality, preprints can lead to a deluge of poor papers; more importantly, risks to public health or society can be incurred, and the public trust in science can be eroded, if findings reported in a preprint are later found to be incorrect. Let’s go through these concerns one by 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a544d32776_0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a544d32776_0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The data and other information part of my manuscript will be shared publicly before peer review, potentially causing premature media coverage and subsequent misinformation </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This concern is also shared with peer-reviewed manuscripts, as each scientific article has its own nuances that a non-scientist might interpret differently than a scientist within the field of expertise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This concern can be addressed by including a summary of the research findings dedicated to just lay readers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If findings of the research can be potentially used in the context of human health or treatment of patients, the authors need to be as clear as possible about their findings and state the limitations of the study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1825" y="-31675"/>
            <a:ext cx="9210600" cy="35076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8" y="744575"/>
            <a:ext cx="8520600" cy="2052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p:txBody>
      </p:sp>
      <p:sp>
        <p:nvSpPr>
          <p:cNvPr id="12" name="Google Shape;12;p2"/>
          <p:cNvSpPr txBox="1"/>
          <p:nvPr>
            <p:ph idx="1" type="subTitle"/>
          </p:nvPr>
        </p:nvSpPr>
        <p:spPr>
          <a:xfrm>
            <a:off x="311700" y="3475925"/>
            <a:ext cx="4592700" cy="12954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3" name="Google Shape;13;p2"/>
          <p:cNvPicPr preferRelativeResize="0"/>
          <p:nvPr/>
        </p:nvPicPr>
        <p:blipFill>
          <a:blip r:embed="rId2">
            <a:alphaModFix/>
          </a:blip>
          <a:stretch>
            <a:fillRect/>
          </a:stretch>
        </p:blipFill>
        <p:spPr>
          <a:xfrm>
            <a:off x="5910550" y="3758413"/>
            <a:ext cx="2921750" cy="730425"/>
          </a:xfrm>
          <a:prstGeom prst="rect">
            <a:avLst/>
          </a:prstGeom>
          <a:noFill/>
          <a:ln>
            <a:noFill/>
          </a:ln>
        </p:spPr>
      </p:pic>
      <p:sp>
        <p:nvSpPr>
          <p:cNvPr id="14" name="Google Shape;14;p2"/>
          <p:cNvSpPr txBox="1"/>
          <p:nvPr/>
        </p:nvSpPr>
        <p:spPr>
          <a:xfrm>
            <a:off x="1395225" y="4722375"/>
            <a:ext cx="63765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888888"/>
                </a:solidFill>
                <a:latin typeface="Calibri"/>
                <a:ea typeface="Calibri"/>
                <a:cs typeface="Calibri"/>
                <a:sym typeface="Calibri"/>
              </a:rPr>
              <a:t>@ASAPbio_  |  #ASAPbio  |  @{yourhandle}</a:t>
            </a:r>
            <a:endParaRPr sz="1200">
              <a:solidFill>
                <a:srgbClr val="888888"/>
              </a:solidFill>
              <a:latin typeface="Nunito"/>
              <a:ea typeface="Nunito"/>
              <a:cs typeface="Nunito"/>
              <a:sym typeface="Nuni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1" name="Shape 71"/>
        <p:cNvGrpSpPr/>
        <p:nvPr/>
      </p:nvGrpSpPr>
      <p:grpSpPr>
        <a:xfrm>
          <a:off x="0" y="0"/>
          <a:ext cx="0" cy="0"/>
          <a:chOff x="0" y="0"/>
          <a:chExt cx="0" cy="0"/>
        </a:xfrm>
      </p:grpSpPr>
      <p:sp>
        <p:nvSpPr>
          <p:cNvPr id="72" name="Google Shape;72;p11"/>
          <p:cNvSpPr txBox="1"/>
          <p:nvPr>
            <p:ph idx="1" type="body"/>
          </p:nvPr>
        </p:nvSpPr>
        <p:spPr>
          <a:xfrm>
            <a:off x="311700" y="4230575"/>
            <a:ext cx="82050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73" name="Google Shape;73;p11"/>
          <p:cNvSpPr txBox="1"/>
          <p:nvPr>
            <p:ph idx="12" type="sldNum"/>
          </p:nvPr>
        </p:nvSpPr>
        <p:spPr>
          <a:xfrm>
            <a:off x="8516758" y="472236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74" name="Google Shape;74;p11"/>
          <p:cNvGrpSpPr/>
          <p:nvPr/>
        </p:nvGrpSpPr>
        <p:grpSpPr>
          <a:xfrm>
            <a:off x="2563963" y="4722375"/>
            <a:ext cx="4016075" cy="393600"/>
            <a:chOff x="2149975" y="4722375"/>
            <a:chExt cx="4016075" cy="393600"/>
          </a:xfrm>
        </p:grpSpPr>
        <p:sp>
          <p:nvSpPr>
            <p:cNvPr id="75" name="Google Shape;75;p11"/>
            <p:cNvSpPr txBox="1"/>
            <p:nvPr/>
          </p:nvSpPr>
          <p:spPr>
            <a:xfrm>
              <a:off x="2977950" y="4722375"/>
              <a:ext cx="31881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888888"/>
                  </a:solidFill>
                  <a:latin typeface="Calibri"/>
                  <a:ea typeface="Calibri"/>
                  <a:cs typeface="Calibri"/>
                  <a:sym typeface="Calibri"/>
                </a:rPr>
                <a:t>@ASAPbio_  |  #ASAPbio  |  @{yourhandle}</a:t>
              </a:r>
              <a:endParaRPr sz="1200">
                <a:solidFill>
                  <a:srgbClr val="888888"/>
                </a:solidFill>
                <a:latin typeface="Nunito"/>
                <a:ea typeface="Nunito"/>
                <a:cs typeface="Nunito"/>
                <a:sym typeface="Nunito"/>
              </a:endParaRPr>
            </a:p>
          </p:txBody>
        </p:sp>
        <p:pic>
          <p:nvPicPr>
            <p:cNvPr id="76" name="Google Shape;76;p11"/>
            <p:cNvPicPr preferRelativeResize="0"/>
            <p:nvPr/>
          </p:nvPicPr>
          <p:blipFill>
            <a:blip r:embed="rId2">
              <a:alphaModFix/>
            </a:blip>
            <a:stretch>
              <a:fillRect/>
            </a:stretch>
          </p:blipFill>
          <p:spPr>
            <a:xfrm>
              <a:off x="2149975" y="4801648"/>
              <a:ext cx="940250" cy="235075"/>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7" name="Shape 77"/>
        <p:cNvGrpSpPr/>
        <p:nvPr/>
      </p:nvGrpSpPr>
      <p:grpSpPr>
        <a:xfrm>
          <a:off x="0" y="0"/>
          <a:ext cx="0" cy="0"/>
          <a:chOff x="0" y="0"/>
          <a:chExt cx="0" cy="0"/>
        </a:xfrm>
      </p:grpSpPr>
      <p:sp>
        <p:nvSpPr>
          <p:cNvPr id="78" name="Google Shape;78;p1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DD3333"/>
              </a:buClr>
              <a:buSzPts val="12000"/>
              <a:buNone/>
              <a:defRPr sz="12000">
                <a:solidFill>
                  <a:srgbClr val="DD3333"/>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9" name="Google Shape;79;p12"/>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80" name="Google Shape;80;p12"/>
          <p:cNvSpPr txBox="1"/>
          <p:nvPr>
            <p:ph idx="12" type="sldNum"/>
          </p:nvPr>
        </p:nvSpPr>
        <p:spPr>
          <a:xfrm>
            <a:off x="8516758" y="472236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81" name="Google Shape;81;p12"/>
          <p:cNvGrpSpPr/>
          <p:nvPr/>
        </p:nvGrpSpPr>
        <p:grpSpPr>
          <a:xfrm>
            <a:off x="2563963" y="4722375"/>
            <a:ext cx="4016075" cy="393600"/>
            <a:chOff x="2149975" y="4722375"/>
            <a:chExt cx="4016075" cy="393600"/>
          </a:xfrm>
        </p:grpSpPr>
        <p:sp>
          <p:nvSpPr>
            <p:cNvPr id="82" name="Google Shape;82;p12"/>
            <p:cNvSpPr txBox="1"/>
            <p:nvPr/>
          </p:nvSpPr>
          <p:spPr>
            <a:xfrm>
              <a:off x="2977950" y="4722375"/>
              <a:ext cx="31881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888888"/>
                  </a:solidFill>
                  <a:latin typeface="Calibri"/>
                  <a:ea typeface="Calibri"/>
                  <a:cs typeface="Calibri"/>
                  <a:sym typeface="Calibri"/>
                </a:rPr>
                <a:t>@ASAPbio_  |  #ASAPbio  |  @{yourhandle}</a:t>
              </a:r>
              <a:endParaRPr sz="1200">
                <a:solidFill>
                  <a:srgbClr val="888888"/>
                </a:solidFill>
                <a:latin typeface="Nunito"/>
                <a:ea typeface="Nunito"/>
                <a:cs typeface="Nunito"/>
                <a:sym typeface="Nunito"/>
              </a:endParaRPr>
            </a:p>
          </p:txBody>
        </p:sp>
        <p:pic>
          <p:nvPicPr>
            <p:cNvPr id="83" name="Google Shape;83;p12"/>
            <p:cNvPicPr preferRelativeResize="0"/>
            <p:nvPr/>
          </p:nvPicPr>
          <p:blipFill>
            <a:blip r:embed="rId2">
              <a:alphaModFix/>
            </a:blip>
            <a:stretch>
              <a:fillRect/>
            </a:stretch>
          </p:blipFill>
          <p:spPr>
            <a:xfrm>
              <a:off x="2149975" y="4801648"/>
              <a:ext cx="940250" cy="235075"/>
            </a:xfrm>
            <a:prstGeom prst="rect">
              <a:avLst/>
            </a:prstGeom>
            <a:noFill/>
            <a:ln>
              <a:noFill/>
            </a:ln>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4" name="Shape 84"/>
        <p:cNvGrpSpPr/>
        <p:nvPr/>
      </p:nvGrpSpPr>
      <p:grpSpPr>
        <a:xfrm>
          <a:off x="0" y="0"/>
          <a:ext cx="0" cy="0"/>
          <a:chOff x="0" y="0"/>
          <a:chExt cx="0" cy="0"/>
        </a:xfrm>
      </p:grpSpPr>
      <p:sp>
        <p:nvSpPr>
          <p:cNvPr id="85" name="Google Shape;85;p13"/>
          <p:cNvSpPr txBox="1"/>
          <p:nvPr>
            <p:ph idx="12" type="sldNum"/>
          </p:nvPr>
        </p:nvSpPr>
        <p:spPr>
          <a:xfrm>
            <a:off x="8516758" y="472236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86" name="Google Shape;86;p13"/>
          <p:cNvGrpSpPr/>
          <p:nvPr/>
        </p:nvGrpSpPr>
        <p:grpSpPr>
          <a:xfrm>
            <a:off x="2563963" y="4722375"/>
            <a:ext cx="4016075" cy="393600"/>
            <a:chOff x="2149975" y="4722375"/>
            <a:chExt cx="4016075" cy="393600"/>
          </a:xfrm>
        </p:grpSpPr>
        <p:sp>
          <p:nvSpPr>
            <p:cNvPr id="87" name="Google Shape;87;p13"/>
            <p:cNvSpPr txBox="1"/>
            <p:nvPr/>
          </p:nvSpPr>
          <p:spPr>
            <a:xfrm>
              <a:off x="2977950" y="4722375"/>
              <a:ext cx="31881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888888"/>
                  </a:solidFill>
                  <a:latin typeface="Calibri"/>
                  <a:ea typeface="Calibri"/>
                  <a:cs typeface="Calibri"/>
                  <a:sym typeface="Calibri"/>
                </a:rPr>
                <a:t>@ASAPbio_  |  #ASAPbio  |  @{yourhandle}</a:t>
              </a:r>
              <a:endParaRPr sz="1200">
                <a:solidFill>
                  <a:srgbClr val="888888"/>
                </a:solidFill>
                <a:latin typeface="Nunito"/>
                <a:ea typeface="Nunito"/>
                <a:cs typeface="Nunito"/>
                <a:sym typeface="Nunito"/>
              </a:endParaRPr>
            </a:p>
          </p:txBody>
        </p:sp>
        <p:pic>
          <p:nvPicPr>
            <p:cNvPr id="88" name="Google Shape;88;p13"/>
            <p:cNvPicPr preferRelativeResize="0"/>
            <p:nvPr/>
          </p:nvPicPr>
          <p:blipFill>
            <a:blip r:embed="rId2">
              <a:alphaModFix/>
            </a:blip>
            <a:stretch>
              <a:fillRect/>
            </a:stretch>
          </p:blipFill>
          <p:spPr>
            <a:xfrm>
              <a:off x="2149975" y="4801648"/>
              <a:ext cx="940250" cy="235075"/>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commendation">
  <p:cSld name="CUSTOM">
    <p:spTree>
      <p:nvGrpSpPr>
        <p:cNvPr id="89" name="Shape 89"/>
        <p:cNvGrpSpPr/>
        <p:nvPr/>
      </p:nvGrpSpPr>
      <p:grpSpPr>
        <a:xfrm>
          <a:off x="0" y="0"/>
          <a:ext cx="0" cy="0"/>
          <a:chOff x="0" y="0"/>
          <a:chExt cx="0" cy="0"/>
        </a:xfrm>
      </p:grpSpPr>
      <p:sp>
        <p:nvSpPr>
          <p:cNvPr id="90" name="Google Shape;90;p14"/>
          <p:cNvSpPr/>
          <p:nvPr/>
        </p:nvSpPr>
        <p:spPr>
          <a:xfrm rot="10800000">
            <a:off x="898775" y="656600"/>
            <a:ext cx="2515200" cy="25152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txBox="1"/>
          <p:nvPr>
            <p:ph type="title"/>
          </p:nvPr>
        </p:nvSpPr>
        <p:spPr>
          <a:xfrm>
            <a:off x="2933925" y="1340050"/>
            <a:ext cx="5656800" cy="2335200"/>
          </a:xfrm>
          <a:prstGeom prst="rect">
            <a:avLst/>
          </a:prstGeom>
        </p:spPr>
        <p:txBody>
          <a:bodyPr anchorCtr="0" anchor="t" bIns="91425" lIns="91425" spcFirstLastPara="1" rIns="91425" wrap="square" tIns="91425">
            <a:noAutofit/>
          </a:bodyPr>
          <a:lstStyle>
            <a:lvl1pPr lvl="0">
              <a:spcBef>
                <a:spcPts val="0"/>
              </a:spcBef>
              <a:spcAft>
                <a:spcPts val="0"/>
              </a:spcAft>
              <a:buNone/>
              <a:defRPr sz="4800"/>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92" name="Google Shape;92;p14"/>
          <p:cNvSpPr txBox="1"/>
          <p:nvPr>
            <p:ph idx="1" type="subTitle"/>
          </p:nvPr>
        </p:nvSpPr>
        <p:spPr>
          <a:xfrm>
            <a:off x="898775" y="343175"/>
            <a:ext cx="2515200" cy="29778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19600">
                <a:solidFill>
                  <a:srgbClr val="888888"/>
                </a:solidFill>
              </a:defRPr>
            </a:lvl1pPr>
            <a:lvl2pPr lvl="1" algn="ctr">
              <a:spcBef>
                <a:spcPts val="1600"/>
              </a:spcBef>
              <a:spcAft>
                <a:spcPts val="0"/>
              </a:spcAft>
              <a:buNone/>
              <a:defRPr/>
            </a:lvl2pPr>
            <a:lvl3pPr lvl="2" algn="ctr">
              <a:spcBef>
                <a:spcPts val="1600"/>
              </a:spcBef>
              <a:spcAft>
                <a:spcPts val="0"/>
              </a:spcAft>
              <a:buNone/>
              <a:defRPr/>
            </a:lvl3pPr>
            <a:lvl4pPr lvl="3" algn="ctr">
              <a:spcBef>
                <a:spcPts val="1600"/>
              </a:spcBef>
              <a:spcAft>
                <a:spcPts val="0"/>
              </a:spcAft>
              <a:buNone/>
              <a:defRPr/>
            </a:lvl4pPr>
            <a:lvl5pPr lvl="4" algn="ctr">
              <a:spcBef>
                <a:spcPts val="1600"/>
              </a:spcBef>
              <a:spcAft>
                <a:spcPts val="0"/>
              </a:spcAft>
              <a:buNone/>
              <a:defRPr/>
            </a:lvl5pPr>
            <a:lvl6pPr lvl="5" algn="ctr">
              <a:spcBef>
                <a:spcPts val="1600"/>
              </a:spcBef>
              <a:spcAft>
                <a:spcPts val="0"/>
              </a:spcAft>
              <a:buNone/>
              <a:defRPr/>
            </a:lvl6pPr>
            <a:lvl7pPr lvl="6" algn="ctr">
              <a:spcBef>
                <a:spcPts val="1600"/>
              </a:spcBef>
              <a:spcAft>
                <a:spcPts val="0"/>
              </a:spcAft>
              <a:buNone/>
              <a:defRPr/>
            </a:lvl7pPr>
            <a:lvl8pPr lvl="7" algn="ctr">
              <a:spcBef>
                <a:spcPts val="1600"/>
              </a:spcBef>
              <a:spcAft>
                <a:spcPts val="0"/>
              </a:spcAft>
              <a:buNone/>
              <a:defRPr/>
            </a:lvl8pPr>
            <a:lvl9pPr lvl="8" algn="ctr">
              <a:spcBef>
                <a:spcPts val="1600"/>
              </a:spcBef>
              <a:spcAft>
                <a:spcPts val="1600"/>
              </a:spcAft>
              <a:buNone/>
              <a:defRPr/>
            </a:lvl9pPr>
          </a:lstStyle>
          <a:p/>
        </p:txBody>
      </p:sp>
      <p:grpSp>
        <p:nvGrpSpPr>
          <p:cNvPr id="93" name="Google Shape;93;p14"/>
          <p:cNvGrpSpPr/>
          <p:nvPr/>
        </p:nvGrpSpPr>
        <p:grpSpPr>
          <a:xfrm>
            <a:off x="2563963" y="4722375"/>
            <a:ext cx="4016075" cy="393600"/>
            <a:chOff x="2149975" y="4722375"/>
            <a:chExt cx="4016075" cy="393600"/>
          </a:xfrm>
        </p:grpSpPr>
        <p:sp>
          <p:nvSpPr>
            <p:cNvPr id="94" name="Google Shape;94;p14"/>
            <p:cNvSpPr txBox="1"/>
            <p:nvPr/>
          </p:nvSpPr>
          <p:spPr>
            <a:xfrm>
              <a:off x="2977950" y="4722375"/>
              <a:ext cx="31881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888888"/>
                  </a:solidFill>
                  <a:latin typeface="Calibri"/>
                  <a:ea typeface="Calibri"/>
                  <a:cs typeface="Calibri"/>
                  <a:sym typeface="Calibri"/>
                </a:rPr>
                <a:t>@ASAPbio_  |  #ASAPbio  |  @{yourhandle}</a:t>
              </a:r>
              <a:endParaRPr sz="1200">
                <a:solidFill>
                  <a:srgbClr val="888888"/>
                </a:solidFill>
                <a:latin typeface="Nunito"/>
                <a:ea typeface="Nunito"/>
                <a:cs typeface="Nunito"/>
                <a:sym typeface="Nunito"/>
              </a:endParaRPr>
            </a:p>
          </p:txBody>
        </p:sp>
        <p:pic>
          <p:nvPicPr>
            <p:cNvPr id="95" name="Google Shape;95;p14"/>
            <p:cNvPicPr preferRelativeResize="0"/>
            <p:nvPr/>
          </p:nvPicPr>
          <p:blipFill>
            <a:blip r:embed="rId2">
              <a:alphaModFix/>
            </a:blip>
            <a:stretch>
              <a:fillRect/>
            </a:stretch>
          </p:blipFill>
          <p:spPr>
            <a:xfrm>
              <a:off x="2149975" y="4801648"/>
              <a:ext cx="940250" cy="235075"/>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parent caption over image">
  <p:cSld name="CUSTOM_1">
    <p:spTree>
      <p:nvGrpSpPr>
        <p:cNvPr id="96" name="Shape 96"/>
        <p:cNvGrpSpPr/>
        <p:nvPr/>
      </p:nvGrpSpPr>
      <p:grpSpPr>
        <a:xfrm>
          <a:off x="0" y="0"/>
          <a:ext cx="0" cy="0"/>
          <a:chOff x="0" y="0"/>
          <a:chExt cx="0" cy="0"/>
        </a:xfrm>
      </p:grpSpPr>
      <p:sp>
        <p:nvSpPr>
          <p:cNvPr id="97" name="Google Shape;97;p15"/>
          <p:cNvSpPr txBox="1"/>
          <p:nvPr>
            <p:ph idx="1" type="body"/>
          </p:nvPr>
        </p:nvSpPr>
        <p:spPr>
          <a:xfrm>
            <a:off x="4273400" y="588900"/>
            <a:ext cx="3376500" cy="1504800"/>
          </a:xfrm>
          <a:prstGeom prst="rect">
            <a:avLst/>
          </a:prstGeom>
          <a:solidFill>
            <a:srgbClr val="FFFFFF">
              <a:alpha val="79980"/>
            </a:srgbClr>
          </a:solidFill>
        </p:spPr>
        <p:txBody>
          <a:bodyPr anchorCtr="0" anchor="t"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8" name="Shape 98"/>
        <p:cNvGrpSpPr/>
        <p:nvPr/>
      </p:nvGrpSpPr>
      <p:grpSpPr>
        <a:xfrm>
          <a:off x="0" y="0"/>
          <a:ext cx="0" cy="0"/>
          <a:chOff x="0" y="0"/>
          <a:chExt cx="0" cy="0"/>
        </a:xfrm>
      </p:grpSpPr>
      <p:sp>
        <p:nvSpPr>
          <p:cNvPr id="99" name="Google Shape;99;p1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Nunito"/>
              <a:buNone/>
              <a:defRPr i="0" sz="3300" u="none" cap="none" strike="noStrike">
                <a:solidFill>
                  <a:schemeClr val="dk1"/>
                </a:solidFill>
                <a:latin typeface="Nunito"/>
                <a:ea typeface="Nunito"/>
                <a:cs typeface="Nunito"/>
                <a:sym typeface="Nunito"/>
              </a:defRPr>
            </a:lvl1pPr>
            <a:lvl2pPr lvl="1" rtl="0">
              <a:spcBef>
                <a:spcPts val="0"/>
              </a:spcBef>
              <a:spcAft>
                <a:spcPts val="0"/>
              </a:spcAft>
              <a:buSzPts val="2800"/>
              <a:buFont typeface="Nunito"/>
              <a:buNone/>
              <a:defRPr sz="1400">
                <a:latin typeface="Nunito"/>
                <a:ea typeface="Nunito"/>
                <a:cs typeface="Nunito"/>
                <a:sym typeface="Nunito"/>
              </a:defRPr>
            </a:lvl2pPr>
            <a:lvl3pPr lvl="2" rtl="0">
              <a:spcBef>
                <a:spcPts val="0"/>
              </a:spcBef>
              <a:spcAft>
                <a:spcPts val="0"/>
              </a:spcAft>
              <a:buSzPts val="2800"/>
              <a:buFont typeface="Nunito"/>
              <a:buNone/>
              <a:defRPr sz="1400">
                <a:latin typeface="Nunito"/>
                <a:ea typeface="Nunito"/>
                <a:cs typeface="Nunito"/>
                <a:sym typeface="Nunito"/>
              </a:defRPr>
            </a:lvl3pPr>
            <a:lvl4pPr lvl="3" rtl="0">
              <a:spcBef>
                <a:spcPts val="0"/>
              </a:spcBef>
              <a:spcAft>
                <a:spcPts val="0"/>
              </a:spcAft>
              <a:buSzPts val="2800"/>
              <a:buFont typeface="Nunito"/>
              <a:buNone/>
              <a:defRPr sz="1400">
                <a:latin typeface="Nunito"/>
                <a:ea typeface="Nunito"/>
                <a:cs typeface="Nunito"/>
                <a:sym typeface="Nunito"/>
              </a:defRPr>
            </a:lvl4pPr>
            <a:lvl5pPr lvl="4" rtl="0">
              <a:spcBef>
                <a:spcPts val="0"/>
              </a:spcBef>
              <a:spcAft>
                <a:spcPts val="0"/>
              </a:spcAft>
              <a:buSzPts val="2800"/>
              <a:buFont typeface="Nunito"/>
              <a:buNone/>
              <a:defRPr sz="1400">
                <a:latin typeface="Nunito"/>
                <a:ea typeface="Nunito"/>
                <a:cs typeface="Nunito"/>
                <a:sym typeface="Nunito"/>
              </a:defRPr>
            </a:lvl5pPr>
            <a:lvl6pPr lvl="5" rtl="0">
              <a:spcBef>
                <a:spcPts val="0"/>
              </a:spcBef>
              <a:spcAft>
                <a:spcPts val="0"/>
              </a:spcAft>
              <a:buSzPts val="2800"/>
              <a:buFont typeface="Nunito"/>
              <a:buNone/>
              <a:defRPr sz="1400">
                <a:latin typeface="Nunito"/>
                <a:ea typeface="Nunito"/>
                <a:cs typeface="Nunito"/>
                <a:sym typeface="Nunito"/>
              </a:defRPr>
            </a:lvl6pPr>
            <a:lvl7pPr lvl="6" rtl="0">
              <a:spcBef>
                <a:spcPts val="0"/>
              </a:spcBef>
              <a:spcAft>
                <a:spcPts val="0"/>
              </a:spcAft>
              <a:buSzPts val="2800"/>
              <a:buFont typeface="Nunito"/>
              <a:buNone/>
              <a:defRPr sz="1400">
                <a:latin typeface="Nunito"/>
                <a:ea typeface="Nunito"/>
                <a:cs typeface="Nunito"/>
                <a:sym typeface="Nunito"/>
              </a:defRPr>
            </a:lvl7pPr>
            <a:lvl8pPr lvl="7" rtl="0">
              <a:spcBef>
                <a:spcPts val="0"/>
              </a:spcBef>
              <a:spcAft>
                <a:spcPts val="0"/>
              </a:spcAft>
              <a:buSzPts val="2800"/>
              <a:buFont typeface="Nunito"/>
              <a:buNone/>
              <a:defRPr sz="1400">
                <a:latin typeface="Nunito"/>
                <a:ea typeface="Nunito"/>
                <a:cs typeface="Nunito"/>
                <a:sym typeface="Nunito"/>
              </a:defRPr>
            </a:lvl8pPr>
            <a:lvl9pPr lvl="8" rtl="0">
              <a:spcBef>
                <a:spcPts val="0"/>
              </a:spcBef>
              <a:spcAft>
                <a:spcPts val="0"/>
              </a:spcAft>
              <a:buSzPts val="2800"/>
              <a:buFont typeface="Nunito"/>
              <a:buNone/>
              <a:defRPr sz="1400">
                <a:latin typeface="Nunito"/>
                <a:ea typeface="Nunito"/>
                <a:cs typeface="Nunito"/>
                <a:sym typeface="Nunito"/>
              </a:defRPr>
            </a:lvl9pPr>
          </a:lstStyle>
          <a:p/>
        </p:txBody>
      </p:sp>
      <p:sp>
        <p:nvSpPr>
          <p:cNvPr id="100" name="Google Shape;100;p1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Nunito"/>
              <a:buChar char="•"/>
              <a:defRPr i="0" sz="2100" u="none" cap="none" strike="noStrike">
                <a:solidFill>
                  <a:schemeClr val="dk1"/>
                </a:solidFill>
                <a:latin typeface="Nunito"/>
                <a:ea typeface="Nunito"/>
                <a:cs typeface="Nunito"/>
                <a:sym typeface="Nunito"/>
              </a:defRPr>
            </a:lvl1pPr>
            <a:lvl2pPr indent="-342900" lvl="1" marL="914400" marR="0" rtl="0" algn="l">
              <a:lnSpc>
                <a:spcPct val="90000"/>
              </a:lnSpc>
              <a:spcBef>
                <a:spcPts val="1600"/>
              </a:spcBef>
              <a:spcAft>
                <a:spcPts val="0"/>
              </a:spcAft>
              <a:buClr>
                <a:schemeClr val="dk1"/>
              </a:buClr>
              <a:buSzPts val="1800"/>
              <a:buFont typeface="Nunito"/>
              <a:buChar char="•"/>
              <a:defRPr i="0" sz="1800" u="none" cap="none" strike="noStrike">
                <a:solidFill>
                  <a:schemeClr val="dk1"/>
                </a:solidFill>
                <a:latin typeface="Nunito"/>
                <a:ea typeface="Nunito"/>
                <a:cs typeface="Nunito"/>
                <a:sym typeface="Nunito"/>
              </a:defRPr>
            </a:lvl2pPr>
            <a:lvl3pPr indent="-323850" lvl="2" marL="1371600" marR="0" rtl="0" algn="l">
              <a:lnSpc>
                <a:spcPct val="90000"/>
              </a:lnSpc>
              <a:spcBef>
                <a:spcPts val="1600"/>
              </a:spcBef>
              <a:spcAft>
                <a:spcPts val="0"/>
              </a:spcAft>
              <a:buClr>
                <a:schemeClr val="dk1"/>
              </a:buClr>
              <a:buSzPts val="1500"/>
              <a:buFont typeface="Nunito"/>
              <a:buChar char="•"/>
              <a:defRPr i="0" sz="1500" u="none" cap="none" strike="noStrike">
                <a:solidFill>
                  <a:schemeClr val="dk1"/>
                </a:solidFill>
                <a:latin typeface="Nunito"/>
                <a:ea typeface="Nunito"/>
                <a:cs typeface="Nunito"/>
                <a:sym typeface="Nunito"/>
              </a:defRPr>
            </a:lvl3pPr>
            <a:lvl4pPr indent="-317500" lvl="3" marL="1828800" marR="0" rtl="0" algn="l">
              <a:lnSpc>
                <a:spcPct val="90000"/>
              </a:lnSpc>
              <a:spcBef>
                <a:spcPts val="1600"/>
              </a:spcBef>
              <a:spcAft>
                <a:spcPts val="0"/>
              </a:spcAft>
              <a:buClr>
                <a:schemeClr val="dk1"/>
              </a:buClr>
              <a:buSzPts val="1400"/>
              <a:buFont typeface="Nunito"/>
              <a:buChar char="•"/>
              <a:defRPr i="0" sz="1400" u="none" cap="none" strike="noStrike">
                <a:solidFill>
                  <a:schemeClr val="dk1"/>
                </a:solidFill>
                <a:latin typeface="Nunito"/>
                <a:ea typeface="Nunito"/>
                <a:cs typeface="Nunito"/>
                <a:sym typeface="Nunito"/>
              </a:defRPr>
            </a:lvl4pPr>
            <a:lvl5pPr indent="-317500" lvl="4" marL="2286000" marR="0" rtl="0" algn="l">
              <a:lnSpc>
                <a:spcPct val="90000"/>
              </a:lnSpc>
              <a:spcBef>
                <a:spcPts val="1600"/>
              </a:spcBef>
              <a:spcAft>
                <a:spcPts val="0"/>
              </a:spcAft>
              <a:buClr>
                <a:schemeClr val="dk1"/>
              </a:buClr>
              <a:buSzPts val="1400"/>
              <a:buFont typeface="Nunito"/>
              <a:buChar char="•"/>
              <a:defRPr i="0" sz="1400" u="none" cap="none" strike="noStrike">
                <a:solidFill>
                  <a:schemeClr val="dk1"/>
                </a:solidFill>
                <a:latin typeface="Nunito"/>
                <a:ea typeface="Nunito"/>
                <a:cs typeface="Nunito"/>
                <a:sym typeface="Nunito"/>
              </a:defRPr>
            </a:lvl5pPr>
            <a:lvl6pPr indent="-317500" lvl="5" marL="2743200" marR="0" rtl="0" algn="l">
              <a:lnSpc>
                <a:spcPct val="90000"/>
              </a:lnSpc>
              <a:spcBef>
                <a:spcPts val="1600"/>
              </a:spcBef>
              <a:spcAft>
                <a:spcPts val="0"/>
              </a:spcAft>
              <a:buClr>
                <a:schemeClr val="dk1"/>
              </a:buClr>
              <a:buSzPts val="1400"/>
              <a:buFont typeface="Nunito"/>
              <a:buChar char="•"/>
              <a:defRPr i="0" sz="1400" u="none" cap="none" strike="noStrike">
                <a:solidFill>
                  <a:schemeClr val="dk1"/>
                </a:solidFill>
                <a:latin typeface="Nunito"/>
                <a:ea typeface="Nunito"/>
                <a:cs typeface="Nunito"/>
                <a:sym typeface="Nunito"/>
              </a:defRPr>
            </a:lvl6pPr>
            <a:lvl7pPr indent="-317500" lvl="6" marL="3200400" marR="0" rtl="0" algn="l">
              <a:lnSpc>
                <a:spcPct val="90000"/>
              </a:lnSpc>
              <a:spcBef>
                <a:spcPts val="1600"/>
              </a:spcBef>
              <a:spcAft>
                <a:spcPts val="0"/>
              </a:spcAft>
              <a:buClr>
                <a:schemeClr val="dk1"/>
              </a:buClr>
              <a:buSzPts val="1400"/>
              <a:buFont typeface="Nunito"/>
              <a:buChar char="•"/>
              <a:defRPr i="0" sz="1400" u="none" cap="none" strike="noStrike">
                <a:solidFill>
                  <a:schemeClr val="dk1"/>
                </a:solidFill>
                <a:latin typeface="Nunito"/>
                <a:ea typeface="Nunito"/>
                <a:cs typeface="Nunito"/>
                <a:sym typeface="Nunito"/>
              </a:defRPr>
            </a:lvl7pPr>
            <a:lvl8pPr indent="-317500" lvl="7" marL="3657600" marR="0" rtl="0" algn="l">
              <a:lnSpc>
                <a:spcPct val="90000"/>
              </a:lnSpc>
              <a:spcBef>
                <a:spcPts val="1600"/>
              </a:spcBef>
              <a:spcAft>
                <a:spcPts val="0"/>
              </a:spcAft>
              <a:buClr>
                <a:schemeClr val="dk1"/>
              </a:buClr>
              <a:buSzPts val="1400"/>
              <a:buFont typeface="Nunito"/>
              <a:buChar char="•"/>
              <a:defRPr i="0" sz="1400" u="none" cap="none" strike="noStrike">
                <a:solidFill>
                  <a:schemeClr val="dk1"/>
                </a:solidFill>
                <a:latin typeface="Nunito"/>
                <a:ea typeface="Nunito"/>
                <a:cs typeface="Nunito"/>
                <a:sym typeface="Nunito"/>
              </a:defRPr>
            </a:lvl8pPr>
            <a:lvl9pPr indent="-317500" lvl="8" marL="4114800" marR="0" rtl="0" algn="l">
              <a:lnSpc>
                <a:spcPct val="90000"/>
              </a:lnSpc>
              <a:spcBef>
                <a:spcPts val="1600"/>
              </a:spcBef>
              <a:spcAft>
                <a:spcPts val="1600"/>
              </a:spcAft>
              <a:buClr>
                <a:schemeClr val="dk1"/>
              </a:buClr>
              <a:buSzPts val="1400"/>
              <a:buFont typeface="Nunito"/>
              <a:buChar char="•"/>
              <a:defRPr i="0" sz="1400" u="none" cap="none" strike="noStrike">
                <a:solidFill>
                  <a:schemeClr val="dk1"/>
                </a:solidFill>
                <a:latin typeface="Nunito"/>
                <a:ea typeface="Nunito"/>
                <a:cs typeface="Nunito"/>
                <a:sym typeface="Nunito"/>
              </a:defRPr>
            </a:lvl9pPr>
          </a:lstStyle>
          <a:p/>
        </p:txBody>
      </p:sp>
      <p:sp>
        <p:nvSpPr>
          <p:cNvPr id="101" name="Google Shape;101;p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102" name="Google Shape;102;p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103" name="Google Shape;103;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idx="12" type="sldNum"/>
          </p:nvPr>
        </p:nvSpPr>
        <p:spPr>
          <a:xfrm>
            <a:off x="8516758" y="472236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8" name="Google Shape;18;p3"/>
          <p:cNvGrpSpPr/>
          <p:nvPr/>
        </p:nvGrpSpPr>
        <p:grpSpPr>
          <a:xfrm>
            <a:off x="2563963" y="4722375"/>
            <a:ext cx="4016075" cy="393600"/>
            <a:chOff x="2149975" y="4722375"/>
            <a:chExt cx="4016075" cy="393600"/>
          </a:xfrm>
        </p:grpSpPr>
        <p:sp>
          <p:nvSpPr>
            <p:cNvPr id="19" name="Google Shape;19;p3"/>
            <p:cNvSpPr txBox="1"/>
            <p:nvPr/>
          </p:nvSpPr>
          <p:spPr>
            <a:xfrm>
              <a:off x="2977950" y="4722375"/>
              <a:ext cx="31881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888888"/>
                  </a:solidFill>
                  <a:latin typeface="Calibri"/>
                  <a:ea typeface="Calibri"/>
                  <a:cs typeface="Calibri"/>
                  <a:sym typeface="Calibri"/>
                </a:rPr>
                <a:t>@ASAPbio_  |  #ASAPbio  |  @{yourhandle}</a:t>
              </a:r>
              <a:endParaRPr sz="1200">
                <a:solidFill>
                  <a:srgbClr val="888888"/>
                </a:solidFill>
                <a:latin typeface="Nunito"/>
                <a:ea typeface="Nunito"/>
                <a:cs typeface="Nunito"/>
                <a:sym typeface="Nunito"/>
              </a:endParaRPr>
            </a:p>
          </p:txBody>
        </p:sp>
        <p:pic>
          <p:nvPicPr>
            <p:cNvPr id="20" name="Google Shape;20;p3"/>
            <p:cNvPicPr preferRelativeResize="0"/>
            <p:nvPr/>
          </p:nvPicPr>
          <p:blipFill>
            <a:blip r:embed="rId2">
              <a:alphaModFix/>
            </a:blip>
            <a:stretch>
              <a:fillRect/>
            </a:stretch>
          </p:blipFill>
          <p:spPr>
            <a:xfrm>
              <a:off x="2149975" y="4801648"/>
              <a:ext cx="940250" cy="235075"/>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4"/>
          <p:cNvSpPr txBox="1"/>
          <p:nvPr>
            <p:ph idx="12" type="sldNum"/>
          </p:nvPr>
        </p:nvSpPr>
        <p:spPr>
          <a:xfrm>
            <a:off x="8516758" y="472236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25" name="Google Shape;25;p4"/>
          <p:cNvGrpSpPr/>
          <p:nvPr/>
        </p:nvGrpSpPr>
        <p:grpSpPr>
          <a:xfrm>
            <a:off x="2563963" y="4722375"/>
            <a:ext cx="4016075" cy="393600"/>
            <a:chOff x="2149975" y="4722375"/>
            <a:chExt cx="4016075" cy="393600"/>
          </a:xfrm>
        </p:grpSpPr>
        <p:sp>
          <p:nvSpPr>
            <p:cNvPr id="26" name="Google Shape;26;p4"/>
            <p:cNvSpPr txBox="1"/>
            <p:nvPr/>
          </p:nvSpPr>
          <p:spPr>
            <a:xfrm>
              <a:off x="2977950" y="4722375"/>
              <a:ext cx="31881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888888"/>
                  </a:solidFill>
                  <a:latin typeface="Calibri"/>
                  <a:ea typeface="Calibri"/>
                  <a:cs typeface="Calibri"/>
                  <a:sym typeface="Calibri"/>
                </a:rPr>
                <a:t>@ASAPbio_  |  #ASAPbio  |  @{yourhandle}</a:t>
              </a:r>
              <a:endParaRPr sz="1200">
                <a:solidFill>
                  <a:srgbClr val="888888"/>
                </a:solidFill>
                <a:latin typeface="Nunito"/>
                <a:ea typeface="Nunito"/>
                <a:cs typeface="Nunito"/>
                <a:sym typeface="Nunito"/>
              </a:endParaRPr>
            </a:p>
          </p:txBody>
        </p:sp>
        <p:pic>
          <p:nvPicPr>
            <p:cNvPr id="27" name="Google Shape;27;p4"/>
            <p:cNvPicPr preferRelativeResize="0"/>
            <p:nvPr/>
          </p:nvPicPr>
          <p:blipFill>
            <a:blip r:embed="rId2">
              <a:alphaModFix/>
            </a:blip>
            <a:stretch>
              <a:fillRect/>
            </a:stretch>
          </p:blipFill>
          <p:spPr>
            <a:xfrm>
              <a:off x="2149975" y="4801648"/>
              <a:ext cx="940250" cy="235075"/>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sp>
        <p:nvSpPr>
          <p:cNvPr id="29" name="Google Shape;29;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5"/>
          <p:cNvSpPr txBox="1"/>
          <p:nvPr>
            <p:ph idx="12" type="sldNum"/>
          </p:nvPr>
        </p:nvSpPr>
        <p:spPr>
          <a:xfrm>
            <a:off x="8516758" y="472236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33" name="Google Shape;33;p5"/>
          <p:cNvGrpSpPr/>
          <p:nvPr/>
        </p:nvGrpSpPr>
        <p:grpSpPr>
          <a:xfrm>
            <a:off x="2563963" y="4722375"/>
            <a:ext cx="4016075" cy="393600"/>
            <a:chOff x="2149975" y="4722375"/>
            <a:chExt cx="4016075" cy="393600"/>
          </a:xfrm>
        </p:grpSpPr>
        <p:sp>
          <p:nvSpPr>
            <p:cNvPr id="34" name="Google Shape;34;p5"/>
            <p:cNvSpPr txBox="1"/>
            <p:nvPr/>
          </p:nvSpPr>
          <p:spPr>
            <a:xfrm>
              <a:off x="2977950" y="4722375"/>
              <a:ext cx="31881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888888"/>
                  </a:solidFill>
                  <a:latin typeface="Calibri"/>
                  <a:ea typeface="Calibri"/>
                  <a:cs typeface="Calibri"/>
                  <a:sym typeface="Calibri"/>
                </a:rPr>
                <a:t>@ASAPbio_  |  #ASAPbio  |  @{yourhandle}</a:t>
              </a:r>
              <a:endParaRPr sz="1200">
                <a:solidFill>
                  <a:srgbClr val="888888"/>
                </a:solidFill>
                <a:latin typeface="Nunito"/>
                <a:ea typeface="Nunito"/>
                <a:cs typeface="Nunito"/>
                <a:sym typeface="Nunito"/>
              </a:endParaRPr>
            </a:p>
          </p:txBody>
        </p:sp>
        <p:pic>
          <p:nvPicPr>
            <p:cNvPr id="35" name="Google Shape;35;p5"/>
            <p:cNvPicPr preferRelativeResize="0"/>
            <p:nvPr/>
          </p:nvPicPr>
          <p:blipFill>
            <a:blip r:embed="rId2">
              <a:alphaModFix/>
            </a:blip>
            <a:stretch>
              <a:fillRect/>
            </a:stretch>
          </p:blipFill>
          <p:spPr>
            <a:xfrm>
              <a:off x="2149975" y="4801648"/>
              <a:ext cx="940250" cy="235075"/>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6"/>
          <p:cNvSpPr txBox="1"/>
          <p:nvPr>
            <p:ph idx="12" type="sldNum"/>
          </p:nvPr>
        </p:nvSpPr>
        <p:spPr>
          <a:xfrm>
            <a:off x="8516758" y="472236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39" name="Google Shape;39;p6"/>
          <p:cNvGrpSpPr/>
          <p:nvPr/>
        </p:nvGrpSpPr>
        <p:grpSpPr>
          <a:xfrm>
            <a:off x="2563963" y="4722375"/>
            <a:ext cx="4016075" cy="393600"/>
            <a:chOff x="2149975" y="4722375"/>
            <a:chExt cx="4016075" cy="393600"/>
          </a:xfrm>
        </p:grpSpPr>
        <p:sp>
          <p:nvSpPr>
            <p:cNvPr id="40" name="Google Shape;40;p6"/>
            <p:cNvSpPr txBox="1"/>
            <p:nvPr/>
          </p:nvSpPr>
          <p:spPr>
            <a:xfrm>
              <a:off x="2977950" y="4722375"/>
              <a:ext cx="31881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888888"/>
                  </a:solidFill>
                  <a:latin typeface="Calibri"/>
                  <a:ea typeface="Calibri"/>
                  <a:cs typeface="Calibri"/>
                  <a:sym typeface="Calibri"/>
                </a:rPr>
                <a:t>@ASAPbio_  |  #ASAPbio  |  @{yourhandle}</a:t>
              </a:r>
              <a:endParaRPr sz="1200">
                <a:solidFill>
                  <a:srgbClr val="888888"/>
                </a:solidFill>
                <a:latin typeface="Nunito"/>
                <a:ea typeface="Nunito"/>
                <a:cs typeface="Nunito"/>
                <a:sym typeface="Nunito"/>
              </a:endParaRPr>
            </a:p>
          </p:txBody>
        </p:sp>
        <p:pic>
          <p:nvPicPr>
            <p:cNvPr id="41" name="Google Shape;41;p6"/>
            <p:cNvPicPr preferRelativeResize="0"/>
            <p:nvPr/>
          </p:nvPicPr>
          <p:blipFill>
            <a:blip r:embed="rId2">
              <a:alphaModFix/>
            </a:blip>
            <a:stretch>
              <a:fillRect/>
            </a:stretch>
          </p:blipFill>
          <p:spPr>
            <a:xfrm>
              <a:off x="2149975" y="4801648"/>
              <a:ext cx="940250" cy="235075"/>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left text">
  <p:cSld name="ONE_COLUMN_TEXT">
    <p:spTree>
      <p:nvGrpSpPr>
        <p:cNvPr id="42" name="Shape 42"/>
        <p:cNvGrpSpPr/>
        <p:nvPr/>
      </p:nvGrpSpPr>
      <p:grpSpPr>
        <a:xfrm>
          <a:off x="0" y="0"/>
          <a:ext cx="0" cy="0"/>
          <a:chOff x="0" y="0"/>
          <a:chExt cx="0" cy="0"/>
        </a:xfrm>
      </p:grpSpPr>
      <p:sp>
        <p:nvSpPr>
          <p:cNvPr id="43" name="Google Shape;43;p7"/>
          <p:cNvSpPr txBox="1"/>
          <p:nvPr>
            <p:ph type="title"/>
          </p:nvPr>
        </p:nvSpPr>
        <p:spPr>
          <a:xfrm>
            <a:off x="311700" y="555600"/>
            <a:ext cx="36159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4" name="Google Shape;44;p7"/>
          <p:cNvSpPr txBox="1"/>
          <p:nvPr>
            <p:ph idx="1" type="body"/>
          </p:nvPr>
        </p:nvSpPr>
        <p:spPr>
          <a:xfrm>
            <a:off x="311700" y="1389600"/>
            <a:ext cx="3615900" cy="3179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5" name="Google Shape;45;p7"/>
          <p:cNvSpPr txBox="1"/>
          <p:nvPr>
            <p:ph idx="12" type="sldNum"/>
          </p:nvPr>
        </p:nvSpPr>
        <p:spPr>
          <a:xfrm>
            <a:off x="8516758" y="472236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46" name="Google Shape;46;p7"/>
          <p:cNvGrpSpPr/>
          <p:nvPr/>
        </p:nvGrpSpPr>
        <p:grpSpPr>
          <a:xfrm>
            <a:off x="76188" y="4749900"/>
            <a:ext cx="3851387" cy="393600"/>
            <a:chOff x="2149975" y="4722375"/>
            <a:chExt cx="3851387" cy="393600"/>
          </a:xfrm>
        </p:grpSpPr>
        <p:sp>
          <p:nvSpPr>
            <p:cNvPr id="47" name="Google Shape;47;p7"/>
            <p:cNvSpPr txBox="1"/>
            <p:nvPr/>
          </p:nvSpPr>
          <p:spPr>
            <a:xfrm>
              <a:off x="3054163" y="4722375"/>
              <a:ext cx="29472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888888"/>
                  </a:solidFill>
                  <a:latin typeface="Calibri"/>
                  <a:ea typeface="Calibri"/>
                  <a:cs typeface="Calibri"/>
                  <a:sym typeface="Calibri"/>
                </a:rPr>
                <a:t>@ASAPbio_  |  #ASAPbio  |  @{yourhandle}</a:t>
              </a:r>
              <a:endParaRPr sz="1200">
                <a:solidFill>
                  <a:srgbClr val="888888"/>
                </a:solidFill>
                <a:latin typeface="Nunito"/>
                <a:ea typeface="Nunito"/>
                <a:cs typeface="Nunito"/>
                <a:sym typeface="Nunito"/>
              </a:endParaRPr>
            </a:p>
          </p:txBody>
        </p:sp>
        <p:pic>
          <p:nvPicPr>
            <p:cNvPr id="48" name="Google Shape;48;p7"/>
            <p:cNvPicPr preferRelativeResize="0"/>
            <p:nvPr/>
          </p:nvPicPr>
          <p:blipFill>
            <a:blip r:embed="rId2">
              <a:alphaModFix/>
            </a:blip>
            <a:stretch>
              <a:fillRect/>
            </a:stretch>
          </p:blipFill>
          <p:spPr>
            <a:xfrm>
              <a:off x="2149975" y="4801648"/>
              <a:ext cx="940250" cy="235075"/>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right text">
  <p:cSld name="ONE_COLUMN_TEXT_1">
    <p:spTree>
      <p:nvGrpSpPr>
        <p:cNvPr id="49" name="Shape 49"/>
        <p:cNvGrpSpPr/>
        <p:nvPr/>
      </p:nvGrpSpPr>
      <p:grpSpPr>
        <a:xfrm>
          <a:off x="0" y="0"/>
          <a:ext cx="0" cy="0"/>
          <a:chOff x="0" y="0"/>
          <a:chExt cx="0" cy="0"/>
        </a:xfrm>
      </p:grpSpPr>
      <p:sp>
        <p:nvSpPr>
          <p:cNvPr id="50" name="Google Shape;50;p8"/>
          <p:cNvSpPr txBox="1"/>
          <p:nvPr>
            <p:ph type="title"/>
          </p:nvPr>
        </p:nvSpPr>
        <p:spPr>
          <a:xfrm>
            <a:off x="4953000" y="555600"/>
            <a:ext cx="37707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1" name="Google Shape;51;p8"/>
          <p:cNvSpPr txBox="1"/>
          <p:nvPr>
            <p:ph idx="1" type="body"/>
          </p:nvPr>
        </p:nvSpPr>
        <p:spPr>
          <a:xfrm>
            <a:off x="4953000" y="1389600"/>
            <a:ext cx="3770700" cy="3179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52" name="Google Shape;52;p8"/>
          <p:cNvSpPr txBox="1"/>
          <p:nvPr>
            <p:ph idx="12" type="sldNum"/>
          </p:nvPr>
        </p:nvSpPr>
        <p:spPr>
          <a:xfrm>
            <a:off x="8516758" y="472236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53" name="Google Shape;53;p8"/>
          <p:cNvGrpSpPr/>
          <p:nvPr/>
        </p:nvGrpSpPr>
        <p:grpSpPr>
          <a:xfrm>
            <a:off x="4952988" y="4749900"/>
            <a:ext cx="3851387" cy="393600"/>
            <a:chOff x="2149975" y="4722375"/>
            <a:chExt cx="3851387" cy="393600"/>
          </a:xfrm>
        </p:grpSpPr>
        <p:sp>
          <p:nvSpPr>
            <p:cNvPr id="54" name="Google Shape;54;p8"/>
            <p:cNvSpPr txBox="1"/>
            <p:nvPr/>
          </p:nvSpPr>
          <p:spPr>
            <a:xfrm>
              <a:off x="3054163" y="4722375"/>
              <a:ext cx="29472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888888"/>
                  </a:solidFill>
                  <a:latin typeface="Calibri"/>
                  <a:ea typeface="Calibri"/>
                  <a:cs typeface="Calibri"/>
                  <a:sym typeface="Calibri"/>
                </a:rPr>
                <a:t>@ASAPbio_  |  #ASAPbio  |  @{yourhandle}</a:t>
              </a:r>
              <a:endParaRPr sz="1200">
                <a:solidFill>
                  <a:srgbClr val="888888"/>
                </a:solidFill>
                <a:latin typeface="Nunito"/>
                <a:ea typeface="Nunito"/>
                <a:cs typeface="Nunito"/>
                <a:sym typeface="Nunito"/>
              </a:endParaRPr>
            </a:p>
          </p:txBody>
        </p:sp>
        <p:pic>
          <p:nvPicPr>
            <p:cNvPr id="55" name="Google Shape;55;p8"/>
            <p:cNvPicPr preferRelativeResize="0"/>
            <p:nvPr/>
          </p:nvPicPr>
          <p:blipFill>
            <a:blip r:embed="rId2">
              <a:alphaModFix/>
            </a:blip>
            <a:stretch>
              <a:fillRect/>
            </a:stretch>
          </p:blipFill>
          <p:spPr>
            <a:xfrm>
              <a:off x="2149975" y="4801648"/>
              <a:ext cx="940250" cy="235075"/>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6" name="Shape 56"/>
        <p:cNvGrpSpPr/>
        <p:nvPr/>
      </p:nvGrpSpPr>
      <p:grpSpPr>
        <a:xfrm>
          <a:off x="0" y="0"/>
          <a:ext cx="0" cy="0"/>
          <a:chOff x="0" y="0"/>
          <a:chExt cx="0" cy="0"/>
        </a:xfrm>
      </p:grpSpPr>
      <p:sp>
        <p:nvSpPr>
          <p:cNvPr id="57" name="Google Shape;57;p9"/>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8" name="Google Shape;58;p9"/>
          <p:cNvSpPr txBox="1"/>
          <p:nvPr>
            <p:ph idx="12" type="sldNum"/>
          </p:nvPr>
        </p:nvSpPr>
        <p:spPr>
          <a:xfrm>
            <a:off x="8516758" y="472236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59" name="Google Shape;59;p9"/>
          <p:cNvGrpSpPr/>
          <p:nvPr/>
        </p:nvGrpSpPr>
        <p:grpSpPr>
          <a:xfrm>
            <a:off x="2563963" y="4722375"/>
            <a:ext cx="4016075" cy="393600"/>
            <a:chOff x="2149975" y="4722375"/>
            <a:chExt cx="4016075" cy="393600"/>
          </a:xfrm>
        </p:grpSpPr>
        <p:sp>
          <p:nvSpPr>
            <p:cNvPr id="60" name="Google Shape;60;p9"/>
            <p:cNvSpPr txBox="1"/>
            <p:nvPr/>
          </p:nvSpPr>
          <p:spPr>
            <a:xfrm>
              <a:off x="2977950" y="4722375"/>
              <a:ext cx="31881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888888"/>
                  </a:solidFill>
                  <a:latin typeface="Calibri"/>
                  <a:ea typeface="Calibri"/>
                  <a:cs typeface="Calibri"/>
                  <a:sym typeface="Calibri"/>
                </a:rPr>
                <a:t>@ASAPbio_  |  #ASAPbio  |  @{yourhandle}</a:t>
              </a:r>
              <a:endParaRPr sz="1200">
                <a:solidFill>
                  <a:srgbClr val="888888"/>
                </a:solidFill>
                <a:latin typeface="Nunito"/>
                <a:ea typeface="Nunito"/>
                <a:cs typeface="Nunito"/>
                <a:sym typeface="Nunito"/>
              </a:endParaRPr>
            </a:p>
          </p:txBody>
        </p:sp>
        <p:pic>
          <p:nvPicPr>
            <p:cNvPr id="61" name="Google Shape;61;p9"/>
            <p:cNvPicPr preferRelativeResize="0"/>
            <p:nvPr/>
          </p:nvPicPr>
          <p:blipFill>
            <a:blip r:embed="rId2">
              <a:alphaModFix/>
            </a:blip>
            <a:stretch>
              <a:fillRect/>
            </a:stretch>
          </p:blipFill>
          <p:spPr>
            <a:xfrm>
              <a:off x="2149975" y="4801648"/>
              <a:ext cx="940250" cy="235075"/>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2" name="Shape 62"/>
        <p:cNvGrpSpPr/>
        <p:nvPr/>
      </p:nvGrpSpPr>
      <p:grpSpPr>
        <a:xfrm>
          <a:off x="0" y="0"/>
          <a:ext cx="0" cy="0"/>
          <a:chOff x="0" y="0"/>
          <a:chExt cx="0" cy="0"/>
        </a:xfrm>
      </p:grpSpPr>
      <p:sp>
        <p:nvSpPr>
          <p:cNvPr id="63" name="Google Shape;63;p10"/>
          <p:cNvSpPr/>
          <p:nvPr/>
        </p:nvSpPr>
        <p:spPr>
          <a:xfrm>
            <a:off x="3927575" y="-125"/>
            <a:ext cx="52164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0"/>
          <p:cNvSpPr txBox="1"/>
          <p:nvPr>
            <p:ph type="title"/>
          </p:nvPr>
        </p:nvSpPr>
        <p:spPr>
          <a:xfrm>
            <a:off x="265500" y="1233175"/>
            <a:ext cx="33105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5" name="Google Shape;65;p10"/>
          <p:cNvSpPr txBox="1"/>
          <p:nvPr>
            <p:ph idx="1" type="subTitle"/>
          </p:nvPr>
        </p:nvSpPr>
        <p:spPr>
          <a:xfrm>
            <a:off x="265500" y="2803075"/>
            <a:ext cx="33105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6" name="Google Shape;66;p10"/>
          <p:cNvSpPr txBox="1"/>
          <p:nvPr>
            <p:ph idx="2" type="body"/>
          </p:nvPr>
        </p:nvSpPr>
        <p:spPr>
          <a:xfrm>
            <a:off x="4262350" y="724075"/>
            <a:ext cx="45141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67" name="Google Shape;67;p10"/>
          <p:cNvSpPr txBox="1"/>
          <p:nvPr>
            <p:ph idx="12" type="sldNum"/>
          </p:nvPr>
        </p:nvSpPr>
        <p:spPr>
          <a:xfrm>
            <a:off x="8516758" y="472236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68" name="Google Shape;68;p10"/>
          <p:cNvGrpSpPr/>
          <p:nvPr/>
        </p:nvGrpSpPr>
        <p:grpSpPr>
          <a:xfrm>
            <a:off x="76188" y="4749900"/>
            <a:ext cx="3851387" cy="393600"/>
            <a:chOff x="2149975" y="4722375"/>
            <a:chExt cx="3851387" cy="393600"/>
          </a:xfrm>
        </p:grpSpPr>
        <p:sp>
          <p:nvSpPr>
            <p:cNvPr id="69" name="Google Shape;69;p10"/>
            <p:cNvSpPr txBox="1"/>
            <p:nvPr/>
          </p:nvSpPr>
          <p:spPr>
            <a:xfrm>
              <a:off x="3054163" y="4722375"/>
              <a:ext cx="29472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888888"/>
                  </a:solidFill>
                  <a:latin typeface="Calibri"/>
                  <a:ea typeface="Calibri"/>
                  <a:cs typeface="Calibri"/>
                  <a:sym typeface="Calibri"/>
                </a:rPr>
                <a:t>@ASAPbio_  |  #ASAPbio  |  @{yourhandle}</a:t>
              </a:r>
              <a:endParaRPr sz="1200">
                <a:solidFill>
                  <a:srgbClr val="888888"/>
                </a:solidFill>
                <a:latin typeface="Nunito"/>
                <a:ea typeface="Nunito"/>
                <a:cs typeface="Nunito"/>
                <a:sym typeface="Nunito"/>
              </a:endParaRPr>
            </a:p>
          </p:txBody>
        </p:sp>
        <p:pic>
          <p:nvPicPr>
            <p:cNvPr id="70" name="Google Shape;70;p10"/>
            <p:cNvPicPr preferRelativeResize="0"/>
            <p:nvPr/>
          </p:nvPicPr>
          <p:blipFill>
            <a:blip r:embed="rId2">
              <a:alphaModFix/>
            </a:blip>
            <a:stretch>
              <a:fillRect/>
            </a:stretch>
          </p:blipFill>
          <p:spPr>
            <a:xfrm>
              <a:off x="2149975" y="4801648"/>
              <a:ext cx="940250" cy="235075"/>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1pPr>
            <a:lvl2pPr lvl="1">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2pPr>
            <a:lvl3pPr lvl="2">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3pPr>
            <a:lvl4pPr lvl="3">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4pPr>
            <a:lvl5pPr lvl="4">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5pPr>
            <a:lvl6pPr lvl="5">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6pPr>
            <a:lvl7pPr lvl="6">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7pPr>
            <a:lvl8pPr lvl="7">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8pPr>
            <a:lvl9pPr lvl="8">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1pPr>
            <a:lvl2pPr indent="-317500" lvl="1" marL="9144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2pPr>
            <a:lvl3pPr indent="-317500" lvl="2" marL="13716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3pPr>
            <a:lvl4pPr indent="-317500" lvl="3" marL="18288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4pPr>
            <a:lvl5pPr indent="-317500" lvl="4" marL="22860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5pPr>
            <a:lvl6pPr indent="-317500" lvl="5" marL="27432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6pPr>
            <a:lvl7pPr indent="-317500" lvl="6" marL="32004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7pPr>
            <a:lvl8pPr indent="-317500" lvl="7" marL="36576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8pPr>
            <a:lvl9pPr indent="-317500" lvl="8" marL="4114800">
              <a:lnSpc>
                <a:spcPct val="115000"/>
              </a:lnSpc>
              <a:spcBef>
                <a:spcPts val="1600"/>
              </a:spcBef>
              <a:spcAft>
                <a:spcPts val="1600"/>
              </a:spcAft>
              <a:buClr>
                <a:schemeClr val="dk2"/>
              </a:buClr>
              <a:buSzPts val="1400"/>
              <a:buFont typeface="Nunito"/>
              <a:buChar char="■"/>
              <a:defRPr>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516758" y="4722367"/>
            <a:ext cx="548700" cy="393600"/>
          </a:xfrm>
          <a:prstGeom prst="rect">
            <a:avLst/>
          </a:prstGeom>
          <a:noFill/>
          <a:ln>
            <a:noFill/>
          </a:ln>
        </p:spPr>
        <p:txBody>
          <a:bodyPr anchorCtr="0" anchor="ctr" bIns="91425" lIns="91425" spcFirstLastPara="1" rIns="91425" wrap="square" tIns="91425">
            <a:noAutofit/>
          </a:bodyPr>
          <a:lstStyle>
            <a:lvl1pPr lvl="0" algn="r">
              <a:buNone/>
              <a:defRPr sz="1200">
                <a:solidFill>
                  <a:srgbClr val="888888"/>
                </a:solidFill>
                <a:latin typeface="Nunito"/>
                <a:ea typeface="Nunito"/>
                <a:cs typeface="Nunito"/>
                <a:sym typeface="Nunito"/>
              </a:defRPr>
            </a:lvl1pPr>
            <a:lvl2pPr lvl="1" algn="r">
              <a:buNone/>
              <a:defRPr sz="1200">
                <a:solidFill>
                  <a:srgbClr val="888888"/>
                </a:solidFill>
                <a:latin typeface="Nunito"/>
                <a:ea typeface="Nunito"/>
                <a:cs typeface="Nunito"/>
                <a:sym typeface="Nunito"/>
              </a:defRPr>
            </a:lvl2pPr>
            <a:lvl3pPr lvl="2" algn="r">
              <a:buNone/>
              <a:defRPr sz="1200">
                <a:solidFill>
                  <a:srgbClr val="888888"/>
                </a:solidFill>
                <a:latin typeface="Nunito"/>
                <a:ea typeface="Nunito"/>
                <a:cs typeface="Nunito"/>
                <a:sym typeface="Nunito"/>
              </a:defRPr>
            </a:lvl3pPr>
            <a:lvl4pPr lvl="3" algn="r">
              <a:buNone/>
              <a:defRPr sz="1200">
                <a:solidFill>
                  <a:srgbClr val="888888"/>
                </a:solidFill>
                <a:latin typeface="Nunito"/>
                <a:ea typeface="Nunito"/>
                <a:cs typeface="Nunito"/>
                <a:sym typeface="Nunito"/>
              </a:defRPr>
            </a:lvl4pPr>
            <a:lvl5pPr lvl="4" algn="r">
              <a:buNone/>
              <a:defRPr sz="1200">
                <a:solidFill>
                  <a:srgbClr val="888888"/>
                </a:solidFill>
                <a:latin typeface="Nunito"/>
                <a:ea typeface="Nunito"/>
                <a:cs typeface="Nunito"/>
                <a:sym typeface="Nunito"/>
              </a:defRPr>
            </a:lvl5pPr>
            <a:lvl6pPr lvl="5" algn="r">
              <a:buNone/>
              <a:defRPr sz="1200">
                <a:solidFill>
                  <a:srgbClr val="888888"/>
                </a:solidFill>
                <a:latin typeface="Nunito"/>
                <a:ea typeface="Nunito"/>
                <a:cs typeface="Nunito"/>
                <a:sym typeface="Nunito"/>
              </a:defRPr>
            </a:lvl6pPr>
            <a:lvl7pPr lvl="6" algn="r">
              <a:buNone/>
              <a:defRPr sz="1200">
                <a:solidFill>
                  <a:srgbClr val="888888"/>
                </a:solidFill>
                <a:latin typeface="Nunito"/>
                <a:ea typeface="Nunito"/>
                <a:cs typeface="Nunito"/>
                <a:sym typeface="Nunito"/>
              </a:defRPr>
            </a:lvl7pPr>
            <a:lvl8pPr lvl="7" algn="r">
              <a:buNone/>
              <a:defRPr sz="1200">
                <a:solidFill>
                  <a:srgbClr val="888888"/>
                </a:solidFill>
                <a:latin typeface="Nunito"/>
                <a:ea typeface="Nunito"/>
                <a:cs typeface="Nunito"/>
                <a:sym typeface="Nunito"/>
              </a:defRPr>
            </a:lvl8pPr>
            <a:lvl9pPr lvl="8" algn="r">
              <a:buNone/>
              <a:defRPr sz="1200">
                <a:solidFill>
                  <a:srgbClr val="888888"/>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bit.ly/preprints-FORCE2019" TargetMode="Externa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doi.org/10.1101/581892" TargetMode="Externa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hyperlink" Target="https://asapbio.org/preprint-info/preprint-faq" TargetMode="External"/><Relationship Id="rId4" Type="http://schemas.openxmlformats.org/officeDocument/2006/relationships/hyperlink" Target="https://asapbio.org/journal-policies" TargetMode="External"/><Relationship Id="rId5" Type="http://schemas.openxmlformats.org/officeDocument/2006/relationships/hyperlink" Target="https://doi.org/10.1101/833400" TargetMode="External"/><Relationship Id="rId6"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hyperlink" Target="https://crc.ebsi.umontreal.ca/en/publications/arxiv-e-prints-and-the-journal-of-record-an-analysis-of-roles-and-relationships/" TargetMode="External"/><Relationship Id="rId5" Type="http://schemas.openxmlformats.org/officeDocument/2006/relationships/hyperlink" Target="https://crc.ebsi.umontreal.ca/en/publications/arxiv-e-prints-and-the-journal-of-record-an-analysis-of-roles-and-relationships/" TargetMode="External"/></Relationships>
</file>

<file path=ppt/slides/_rels/slide17.xml.rels><?xml version="1.0" encoding="UTF-8" standalone="yes"?><Relationships xmlns="http://schemas.openxmlformats.org/package/2006/relationships"><Relationship Id="rId20" Type="http://schemas.openxmlformats.org/officeDocument/2006/relationships/image" Target="../media/image31.png"/><Relationship Id="rId11" Type="http://schemas.openxmlformats.org/officeDocument/2006/relationships/image" Target="../media/image26.png"/><Relationship Id="rId22" Type="http://schemas.openxmlformats.org/officeDocument/2006/relationships/image" Target="../media/image36.png"/><Relationship Id="rId10" Type="http://schemas.openxmlformats.org/officeDocument/2006/relationships/image" Target="../media/image34.png"/><Relationship Id="rId21" Type="http://schemas.openxmlformats.org/officeDocument/2006/relationships/image" Target="../media/image48.png"/><Relationship Id="rId13" Type="http://schemas.openxmlformats.org/officeDocument/2006/relationships/image" Target="../media/image27.png"/><Relationship Id="rId24" Type="http://schemas.openxmlformats.org/officeDocument/2006/relationships/image" Target="../media/image47.png"/><Relationship Id="rId12" Type="http://schemas.openxmlformats.org/officeDocument/2006/relationships/image" Target="../media/image29.png"/><Relationship Id="rId23" Type="http://schemas.openxmlformats.org/officeDocument/2006/relationships/image" Target="../media/image30.png"/><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hyperlink" Target="https://transpose-publishing.github.io/#/" TargetMode="External"/><Relationship Id="rId4" Type="http://schemas.openxmlformats.org/officeDocument/2006/relationships/hyperlink" Target="https://asapbio.org/journal-policies" TargetMode="External"/><Relationship Id="rId9" Type="http://schemas.openxmlformats.org/officeDocument/2006/relationships/image" Target="../media/image25.png"/><Relationship Id="rId15" Type="http://schemas.openxmlformats.org/officeDocument/2006/relationships/image" Target="../media/image37.gif"/><Relationship Id="rId14" Type="http://schemas.openxmlformats.org/officeDocument/2006/relationships/image" Target="../media/image38.png"/><Relationship Id="rId17" Type="http://schemas.openxmlformats.org/officeDocument/2006/relationships/image" Target="../media/image46.gif"/><Relationship Id="rId16" Type="http://schemas.openxmlformats.org/officeDocument/2006/relationships/image" Target="../media/image33.jpg"/><Relationship Id="rId5" Type="http://schemas.openxmlformats.org/officeDocument/2006/relationships/image" Target="../media/image18.png"/><Relationship Id="rId19" Type="http://schemas.openxmlformats.org/officeDocument/2006/relationships/image" Target="../media/image32.jpg"/><Relationship Id="rId6" Type="http://schemas.openxmlformats.org/officeDocument/2006/relationships/image" Target="../media/image13.png"/><Relationship Id="rId18" Type="http://schemas.openxmlformats.org/officeDocument/2006/relationships/image" Target="../media/image28.png"/><Relationship Id="rId7" Type="http://schemas.openxmlformats.org/officeDocument/2006/relationships/image" Target="../media/image16.png"/><Relationship Id="rId8" Type="http://schemas.openxmlformats.org/officeDocument/2006/relationships/image" Target="../media/image17.png"/></Relationships>
</file>

<file path=ppt/slides/_rels/slide18.xml.rels><?xml version="1.0" encoding="UTF-8" standalone="yes"?><Relationships xmlns="http://schemas.openxmlformats.org/package/2006/relationships"><Relationship Id="rId11" Type="http://schemas.openxmlformats.org/officeDocument/2006/relationships/image" Target="../media/image49.png"/><Relationship Id="rId10" Type="http://schemas.openxmlformats.org/officeDocument/2006/relationships/image" Target="../media/image42.png"/><Relationship Id="rId12" Type="http://schemas.openxmlformats.org/officeDocument/2006/relationships/image" Target="../media/image44.png"/><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5.png"/><Relationship Id="rId4" Type="http://schemas.openxmlformats.org/officeDocument/2006/relationships/image" Target="../media/image45.png"/><Relationship Id="rId9"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39.png"/><Relationship Id="rId7" Type="http://schemas.openxmlformats.org/officeDocument/2006/relationships/image" Target="../media/image43.png"/><Relationship Id="rId8" Type="http://schemas.openxmlformats.org/officeDocument/2006/relationships/image" Target="../media/image5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5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5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6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8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8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www.nature.com/nature-research/editorial-policies/preprints-and-conference-proceedings" TargetMode="External"/><Relationship Id="rId4" Type="http://schemas.openxmlformats.org/officeDocument/2006/relationships/hyperlink" Target="https://www.cell.com/cell/authors#prepub" TargetMode="External"/><Relationship Id="rId5" Type="http://schemas.openxmlformats.org/officeDocument/2006/relationships/hyperlink" Target="https://www.cell.com/rights-sharing-embargoe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6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www.biorxiv.org/about/FAQ"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67.png"/><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81.png"/><Relationship Id="rId4" Type="http://schemas.openxmlformats.org/officeDocument/2006/relationships/image" Target="../media/image8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hyperlink" Target="http://asapbio.org/preprint-info" TargetMode="External"/><Relationship Id="rId4" Type="http://schemas.openxmlformats.org/officeDocument/2006/relationships/hyperlink" Target="https://asapbio.org/preprint-info/preprint-faq#qaef-661" TargetMode="External"/><Relationship Id="rId5" Type="http://schemas.openxmlformats.org/officeDocument/2006/relationships/hyperlink" Target="http://asapbio.org/preprint-servers" TargetMode="External"/><Relationship Id="rId6" Type="http://schemas.openxmlformats.org/officeDocument/2006/relationships/hyperlink" Target="https://asapbio.org/faq/what-license-should-i-choose-for-my-preprint" TargetMode="External"/><Relationship Id="rId7" Type="http://schemas.openxmlformats.org/officeDocument/2006/relationships/hyperlink" Target="https://asapbio.org/preprint-info/preprint-faq#qaef-4524"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hyperlink" Target="https://asapbio.org/preprint-info" TargetMode="Externa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9.png"/><Relationship Id="rId13" Type="http://schemas.openxmlformats.org/officeDocument/2006/relationships/image" Target="../media/image22.png"/><Relationship Id="rId12" Type="http://schemas.openxmlformats.org/officeDocument/2006/relationships/image" Target="../media/image24.png"/><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hyperlink" Target="https://github.com/mozilla/fxemoji" TargetMode="External"/><Relationship Id="rId9"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1.png"/><Relationship Id="rId7" Type="http://schemas.openxmlformats.org/officeDocument/2006/relationships/image" Target="../media/image4.png"/><Relationship Id="rId8"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www.sherpa.ac.uk/romeo/search.php" TargetMode="External"/><Relationship Id="rId4" Type="http://schemas.openxmlformats.org/officeDocument/2006/relationships/image" Target="../media/image56.png"/><Relationship Id="rId5" Type="http://schemas.openxmlformats.org/officeDocument/2006/relationships/image" Target="../media/image5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www.rsc.org/journals-books-databases/journal-authors-reviewers/processes-policies/" TargetMode="External"/><Relationship Id="rId4" Type="http://schemas.openxmlformats.org/officeDocument/2006/relationships/hyperlink" Target="http://dev.biologists.org/content/journal-policies#preprint" TargetMode="External"/><Relationship Id="rId5" Type="http://schemas.openxmlformats.org/officeDocument/2006/relationships/hyperlink" Target="https://www.cell.com/pb-assets/journals/society/biophysj/PDFs/author-guidelines.pdf?code=cell-site"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 Id="rId3" Type="http://schemas.openxmlformats.org/officeDocument/2006/relationships/image" Target="../media/image59.jpg"/><Relationship Id="rId4" Type="http://schemas.openxmlformats.org/officeDocument/2006/relationships/image" Target="../media/image60.png"/><Relationship Id="rId5" Type="http://schemas.openxmlformats.org/officeDocument/2006/relationships/image" Target="../media/image62.png"/><Relationship Id="rId6" Type="http://schemas.openxmlformats.org/officeDocument/2006/relationships/image" Target="../media/image61.png"/><Relationship Id="rId7" Type="http://schemas.openxmlformats.org/officeDocument/2006/relationships/image" Target="../media/image6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hyperlink" Target="https://zenodo.org/record/3626770#.XraqE2hKh3h"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63.png"/><Relationship Id="rId4" Type="http://schemas.openxmlformats.org/officeDocument/2006/relationships/hyperlink" Target="https://asapbio.org/preprint-servers" TargetMode="External"/><Relationship Id="rId5" Type="http://schemas.openxmlformats.org/officeDocument/2006/relationships/hyperlink" Target="https://doi.org/10.1101/2020.04.27.063578"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hyperlink" Target="http://asapbio.org/licensing-faq"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69.png"/><Relationship Id="rId4" Type="http://schemas.openxmlformats.org/officeDocument/2006/relationships/hyperlink" Target="http://asapbio.org/licensing-faq"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asapbio.org/licensing-faq" TargetMode="External"/><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hyperlink" Target="https://www.biorxiv.org/content/10.1101/833400v1.full"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71.png"/><Relationship Id="rId4" Type="http://schemas.openxmlformats.org/officeDocument/2006/relationships/hyperlink" Target="https://osf.io/8dn4w/" TargetMode="External"/><Relationship Id="rId5" Type="http://schemas.openxmlformats.org/officeDocument/2006/relationships/image" Target="../media/image76.png"/><Relationship Id="rId6" Type="http://schemas.openxmlformats.org/officeDocument/2006/relationships/hyperlink" Target="https://fairsharing.org/databases/"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75.png"/><Relationship Id="rId4" Type="http://schemas.openxmlformats.org/officeDocument/2006/relationships/hyperlink" Target="https://www.biorxiv.org/content/10.1101/833400v1.full"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5.xml"/><Relationship Id="rId3" Type="http://schemas.openxmlformats.org/officeDocument/2006/relationships/image" Target="../media/image72.png"/><Relationship Id="rId4" Type="http://schemas.openxmlformats.org/officeDocument/2006/relationships/image" Target="../media/image74.png"/><Relationship Id="rId5" Type="http://schemas.openxmlformats.org/officeDocument/2006/relationships/hyperlink" Target="https://www.facebook.com/groups/853552931365745/permalink/1349684805085886/" TargetMode="External"/><Relationship Id="rId6" Type="http://schemas.openxmlformats.org/officeDocument/2006/relationships/hyperlink" Target="https://osf.io/sgpe9/"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6.xml"/><Relationship Id="rId3" Type="http://schemas.openxmlformats.org/officeDocument/2006/relationships/image" Target="../media/image73.png"/><Relationship Id="rId4" Type="http://schemas.openxmlformats.org/officeDocument/2006/relationships/image" Target="../media/image79.png"/><Relationship Id="rId5" Type="http://schemas.openxmlformats.org/officeDocument/2006/relationships/image" Target="../media/image78.png"/><Relationship Id="rId6" Type="http://schemas.openxmlformats.org/officeDocument/2006/relationships/image" Target="../media/image80.png"/><Relationship Id="rId7" Type="http://schemas.openxmlformats.org/officeDocument/2006/relationships/image" Target="../media/image7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hyperlink" Target="https://absolutelymaybe.plos.org/2020/05/25/reasons-to-worry-less-about-the-explosion-of-preprints/" TargetMode="External"/><Relationship Id="rId4" Type="http://schemas.openxmlformats.org/officeDocument/2006/relationships/hyperlink" Target="https://www.ncbi.nlm.nih.gov/pmc/articles/PMC6400415/#:~:text=Preprinting%20benefits%20include%20rapid%20dissemination,sciences%20and%20medicine%20are%20preprinted" TargetMode="External"/><Relationship Id="rId5" Type="http://schemas.openxmlformats.org/officeDocument/2006/relationships/hyperlink" Target="https://www.aje.com/arc/benefits-of-preprints-for-researchers/" TargetMode="External"/><Relationship Id="rId6" Type="http://schemas.openxmlformats.org/officeDocument/2006/relationships/hyperlink" Target="https://plos.org/open-science/preprint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7"/>
          <p:cNvSpPr txBox="1"/>
          <p:nvPr>
            <p:ph type="ctrTitle"/>
          </p:nvPr>
        </p:nvSpPr>
        <p:spPr>
          <a:xfrm>
            <a:off x="170575" y="744575"/>
            <a:ext cx="8659800" cy="205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500"/>
              <a:t>Preprinting and Publishing in the Life and Biomedical Sciences</a:t>
            </a:r>
            <a:endParaRPr b="1" sz="4500"/>
          </a:p>
        </p:txBody>
      </p:sp>
      <p:sp>
        <p:nvSpPr>
          <p:cNvPr id="109" name="Google Shape;109;p17"/>
          <p:cNvSpPr txBox="1"/>
          <p:nvPr>
            <p:ph idx="1" type="subTitle"/>
          </p:nvPr>
        </p:nvSpPr>
        <p:spPr>
          <a:xfrm>
            <a:off x="311700" y="3475925"/>
            <a:ext cx="4592700" cy="129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II: Understanding and Engaging with Preprints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‘Without peer review, there is a risk to public health’</a:t>
            </a:r>
            <a:endParaRPr/>
          </a:p>
        </p:txBody>
      </p:sp>
      <p:sp>
        <p:nvSpPr>
          <p:cNvPr id="208" name="Google Shape;208;p26"/>
          <p:cNvSpPr txBox="1"/>
          <p:nvPr/>
        </p:nvSpPr>
        <p:spPr>
          <a:xfrm>
            <a:off x="6560100" y="4202850"/>
            <a:ext cx="2372400" cy="4788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Nunito"/>
                <a:ea typeface="Nunito"/>
                <a:cs typeface="Nunito"/>
                <a:sym typeface="Nunito"/>
              </a:rPr>
              <a:t>Theo Bloom, presentation at FORCE2019 </a:t>
            </a:r>
            <a:r>
              <a:rPr lang="en" sz="1050">
                <a:solidFill>
                  <a:srgbClr val="428BCA"/>
                </a:solidFill>
                <a:uFill>
                  <a:noFill/>
                </a:uFill>
                <a:latin typeface="Roboto"/>
                <a:ea typeface="Roboto"/>
                <a:cs typeface="Roboto"/>
                <a:sym typeface="Roboto"/>
                <a:hlinkClick r:id="rId3">
                  <a:extLst>
                    <a:ext uri="{A12FA001-AC4F-418D-AE19-62706E023703}">
                      <ahyp:hlinkClr val="tx"/>
                    </a:ext>
                  </a:extLst>
                </a:hlinkClick>
              </a:rPr>
              <a:t>http://bit.ly/preprints-FORCE2019</a:t>
            </a:r>
            <a:endParaRPr sz="1300">
              <a:solidFill>
                <a:schemeClr val="dk2"/>
              </a:solidFill>
              <a:latin typeface="Nunito"/>
              <a:ea typeface="Nunito"/>
              <a:cs typeface="Nunito"/>
              <a:sym typeface="Nunito"/>
            </a:endParaRPr>
          </a:p>
        </p:txBody>
      </p:sp>
      <p:sp>
        <p:nvSpPr>
          <p:cNvPr id="209" name="Google Shape;209;p26"/>
          <p:cNvSpPr txBox="1"/>
          <p:nvPr/>
        </p:nvSpPr>
        <p:spPr>
          <a:xfrm>
            <a:off x="311700" y="1168075"/>
            <a:ext cx="8520600" cy="47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2"/>
                </a:solidFill>
                <a:latin typeface="Nunito"/>
                <a:ea typeface="Nunito"/>
                <a:cs typeface="Nunito"/>
                <a:sym typeface="Nunito"/>
              </a:rPr>
              <a:t>Risk mitigation framework - medRxiv</a:t>
            </a:r>
            <a:endParaRPr sz="2000">
              <a:solidFill>
                <a:schemeClr val="dk2"/>
              </a:solidFill>
              <a:latin typeface="Nunito"/>
              <a:ea typeface="Nunito"/>
              <a:cs typeface="Nunito"/>
              <a:sym typeface="Nunito"/>
            </a:endParaRPr>
          </a:p>
          <a:p>
            <a:pPr indent="0" lvl="0" marL="0" rtl="0" algn="l">
              <a:spcBef>
                <a:spcPts val="0"/>
              </a:spcBef>
              <a:spcAft>
                <a:spcPts val="0"/>
              </a:spcAft>
              <a:buNone/>
            </a:pPr>
            <a:r>
              <a:t/>
            </a:r>
            <a:endParaRPr sz="2800">
              <a:solidFill>
                <a:srgbClr val="000000"/>
              </a:solidFill>
              <a:latin typeface="Nunito"/>
              <a:ea typeface="Nunito"/>
              <a:cs typeface="Nunito"/>
              <a:sym typeface="Nunito"/>
            </a:endParaRPr>
          </a:p>
        </p:txBody>
      </p:sp>
      <p:sp>
        <p:nvSpPr>
          <p:cNvPr id="210" name="Google Shape;210;p26"/>
          <p:cNvSpPr txBox="1"/>
          <p:nvPr/>
        </p:nvSpPr>
        <p:spPr>
          <a:xfrm>
            <a:off x="311700" y="1759576"/>
            <a:ext cx="8520600" cy="1980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i="1" lang="en" sz="1700">
                <a:solidFill>
                  <a:srgbClr val="747678"/>
                </a:solidFill>
                <a:latin typeface="Nunito"/>
                <a:ea typeface="Nunito"/>
                <a:cs typeface="Nunito"/>
                <a:sym typeface="Nunito"/>
              </a:rPr>
              <a:t>Is it nonsense?</a:t>
            </a:r>
            <a:endParaRPr i="1" sz="1700">
              <a:solidFill>
                <a:srgbClr val="747678"/>
              </a:solidFill>
              <a:latin typeface="Nunito"/>
              <a:ea typeface="Nunito"/>
              <a:cs typeface="Nunito"/>
              <a:sym typeface="Nunito"/>
            </a:endParaRPr>
          </a:p>
          <a:p>
            <a:pPr indent="0" lvl="0" marL="0" rtl="0" algn="l">
              <a:lnSpc>
                <a:spcPct val="150000"/>
              </a:lnSpc>
              <a:spcBef>
                <a:spcPts val="0"/>
              </a:spcBef>
              <a:spcAft>
                <a:spcPts val="0"/>
              </a:spcAft>
              <a:buNone/>
            </a:pPr>
            <a:r>
              <a:rPr i="1" lang="en" sz="1700">
                <a:solidFill>
                  <a:srgbClr val="747678"/>
                </a:solidFill>
                <a:latin typeface="Nunito"/>
                <a:ea typeface="Nunito"/>
                <a:cs typeface="Nunito"/>
                <a:sym typeface="Nunito"/>
              </a:rPr>
              <a:t>Is it non-science?</a:t>
            </a:r>
            <a:endParaRPr i="1" sz="1700">
              <a:solidFill>
                <a:srgbClr val="747678"/>
              </a:solidFill>
              <a:latin typeface="Nunito"/>
              <a:ea typeface="Nunito"/>
              <a:cs typeface="Nunito"/>
              <a:sym typeface="Nunito"/>
            </a:endParaRPr>
          </a:p>
          <a:p>
            <a:pPr indent="0" lvl="0" marL="0" rtl="0" algn="l">
              <a:lnSpc>
                <a:spcPct val="150000"/>
              </a:lnSpc>
              <a:spcBef>
                <a:spcPts val="0"/>
              </a:spcBef>
              <a:spcAft>
                <a:spcPts val="0"/>
              </a:spcAft>
              <a:buNone/>
            </a:pPr>
            <a:r>
              <a:rPr i="1" lang="en" sz="1700">
                <a:solidFill>
                  <a:srgbClr val="747678"/>
                </a:solidFill>
                <a:latin typeface="Nunito"/>
                <a:ea typeface="Nunito"/>
                <a:cs typeface="Nunito"/>
                <a:sym typeface="Nunito"/>
              </a:rPr>
              <a:t>Is it a paper?</a:t>
            </a:r>
            <a:endParaRPr i="1" sz="1700">
              <a:solidFill>
                <a:srgbClr val="747678"/>
              </a:solidFill>
              <a:latin typeface="Nunito"/>
              <a:ea typeface="Nunito"/>
              <a:cs typeface="Nunito"/>
              <a:sym typeface="Nunito"/>
            </a:endParaRPr>
          </a:p>
          <a:p>
            <a:pPr indent="0" lvl="0" marL="0" rtl="0" algn="l">
              <a:lnSpc>
                <a:spcPct val="150000"/>
              </a:lnSpc>
              <a:spcBef>
                <a:spcPts val="0"/>
              </a:spcBef>
              <a:spcAft>
                <a:spcPts val="0"/>
              </a:spcAft>
              <a:buNone/>
            </a:pPr>
            <a:r>
              <a:rPr i="1" lang="en" sz="1700">
                <a:solidFill>
                  <a:srgbClr val="747678"/>
                </a:solidFill>
                <a:latin typeface="Nunito"/>
                <a:ea typeface="Nunito"/>
                <a:cs typeface="Nunito"/>
                <a:sym typeface="Nunito"/>
              </a:rPr>
              <a:t>Is it research?</a:t>
            </a:r>
            <a:endParaRPr i="1" sz="1700">
              <a:solidFill>
                <a:srgbClr val="747678"/>
              </a:solidFill>
              <a:latin typeface="Nunito"/>
              <a:ea typeface="Nunito"/>
              <a:cs typeface="Nunito"/>
              <a:sym typeface="Nunito"/>
            </a:endParaRPr>
          </a:p>
          <a:p>
            <a:pPr indent="0" lvl="0" marL="0" rtl="0" algn="l">
              <a:lnSpc>
                <a:spcPct val="150000"/>
              </a:lnSpc>
              <a:spcBef>
                <a:spcPts val="0"/>
              </a:spcBef>
              <a:spcAft>
                <a:spcPts val="0"/>
              </a:spcAft>
              <a:buNone/>
            </a:pPr>
            <a:r>
              <a:rPr i="1" lang="en" sz="1700">
                <a:solidFill>
                  <a:srgbClr val="747678"/>
                </a:solidFill>
                <a:latin typeface="Nunito"/>
                <a:ea typeface="Nunito"/>
                <a:cs typeface="Nunito"/>
                <a:sym typeface="Nunito"/>
              </a:rPr>
              <a:t>Is it plagiarized?</a:t>
            </a:r>
            <a:endParaRPr i="1" sz="1700">
              <a:solidFill>
                <a:srgbClr val="747678"/>
              </a:solidFill>
              <a:latin typeface="Nunito"/>
              <a:ea typeface="Nunito"/>
              <a:cs typeface="Nunito"/>
              <a:sym typeface="Nunito"/>
            </a:endParaRPr>
          </a:p>
          <a:p>
            <a:pPr indent="0" lvl="0" marL="0" rtl="0" algn="l">
              <a:lnSpc>
                <a:spcPct val="150000"/>
              </a:lnSpc>
              <a:spcBef>
                <a:spcPts val="0"/>
              </a:spcBef>
              <a:spcAft>
                <a:spcPts val="0"/>
              </a:spcAft>
              <a:buNone/>
            </a:pPr>
            <a:r>
              <a:rPr i="1" lang="en" sz="1700">
                <a:solidFill>
                  <a:srgbClr val="747678"/>
                </a:solidFill>
                <a:latin typeface="Nunito"/>
                <a:ea typeface="Nunito"/>
                <a:cs typeface="Nunito"/>
                <a:sym typeface="Nunito"/>
              </a:rPr>
              <a:t>Is it a health threat?</a:t>
            </a:r>
            <a:endParaRPr i="1" sz="1700">
              <a:solidFill>
                <a:srgbClr val="747678"/>
              </a:solidFill>
              <a:latin typeface="Nunito"/>
              <a:ea typeface="Nunito"/>
              <a:cs typeface="Nunito"/>
              <a:sym typeface="Nunito"/>
            </a:endParaRPr>
          </a:p>
          <a:p>
            <a:pPr indent="0" lvl="0" marL="0" rtl="0" algn="l">
              <a:lnSpc>
                <a:spcPct val="115000"/>
              </a:lnSpc>
              <a:spcBef>
                <a:spcPts val="0"/>
              </a:spcBef>
              <a:spcAft>
                <a:spcPts val="0"/>
              </a:spcAft>
              <a:buNone/>
            </a:pPr>
            <a:r>
              <a:rPr b="1" i="1" lang="en" sz="1700">
                <a:solidFill>
                  <a:srgbClr val="747678"/>
                </a:solidFill>
                <a:latin typeface="Nunito"/>
                <a:ea typeface="Nunito"/>
                <a:cs typeface="Nunito"/>
                <a:sym typeface="Nunito"/>
              </a:rPr>
              <a:t>Is there a benefit to sharing now vs. after peer review?</a:t>
            </a:r>
            <a:endParaRPr b="1" i="1" sz="1700">
              <a:solidFill>
                <a:srgbClr val="747678"/>
              </a:solidFill>
              <a:latin typeface="Nunito"/>
              <a:ea typeface="Nunito"/>
              <a:cs typeface="Nunito"/>
              <a:sym typeface="Nunito"/>
            </a:endParaRPr>
          </a:p>
          <a:p>
            <a:pPr indent="0" lvl="0" marL="0" rtl="0" algn="l">
              <a:lnSpc>
                <a:spcPct val="115000"/>
              </a:lnSpc>
              <a:spcBef>
                <a:spcPts val="0"/>
              </a:spcBef>
              <a:spcAft>
                <a:spcPts val="1600"/>
              </a:spcAft>
              <a:buNone/>
            </a:pPr>
            <a:r>
              <a:t/>
            </a:r>
            <a:endParaRPr sz="1800">
              <a:solidFill>
                <a:srgbClr val="595959"/>
              </a:solidFill>
              <a:latin typeface="Nunito"/>
              <a:ea typeface="Nunito"/>
              <a:cs typeface="Nunito"/>
              <a:sym typeface="Nunito"/>
            </a:endParaRPr>
          </a:p>
        </p:txBody>
      </p:sp>
      <p:pic>
        <p:nvPicPr>
          <p:cNvPr id="211" name="Google Shape;211;p26"/>
          <p:cNvPicPr preferRelativeResize="0"/>
          <p:nvPr/>
        </p:nvPicPr>
        <p:blipFill>
          <a:blip r:embed="rId4">
            <a:alphaModFix/>
          </a:blip>
          <a:stretch>
            <a:fillRect/>
          </a:stretch>
        </p:blipFill>
        <p:spPr>
          <a:xfrm>
            <a:off x="3725300" y="1547550"/>
            <a:ext cx="4778300" cy="2775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‘Without peer review, there is a risk to public health’</a:t>
            </a:r>
            <a:endParaRPr/>
          </a:p>
        </p:txBody>
      </p:sp>
      <p:sp>
        <p:nvSpPr>
          <p:cNvPr id="217" name="Google Shape;217;p27"/>
          <p:cNvSpPr txBox="1"/>
          <p:nvPr/>
        </p:nvSpPr>
        <p:spPr>
          <a:xfrm>
            <a:off x="311700" y="1178100"/>
            <a:ext cx="4019700" cy="3290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500">
                <a:solidFill>
                  <a:schemeClr val="dk2"/>
                </a:solidFill>
                <a:latin typeface="Nunito"/>
                <a:ea typeface="Nunito"/>
                <a:cs typeface="Nunito"/>
                <a:sym typeface="Nunito"/>
              </a:rPr>
              <a:t>medRxiv requires declarations in line with those required for reporting of clinical work in peer-reviewed literature:</a:t>
            </a:r>
            <a:endParaRPr sz="1500">
              <a:solidFill>
                <a:schemeClr val="dk2"/>
              </a:solidFill>
              <a:latin typeface="Nunito"/>
              <a:ea typeface="Nunito"/>
              <a:cs typeface="Nunito"/>
              <a:sym typeface="Nunito"/>
            </a:endParaRPr>
          </a:p>
          <a:p>
            <a:pPr indent="-317500" lvl="0" marL="457200" rtl="0" algn="l">
              <a:lnSpc>
                <a:spcPct val="150000"/>
              </a:lnSpc>
              <a:spcBef>
                <a:spcPts val="0"/>
              </a:spcBef>
              <a:spcAft>
                <a:spcPts val="0"/>
              </a:spcAft>
              <a:buClr>
                <a:schemeClr val="dk2"/>
              </a:buClr>
              <a:buSzPts val="1400"/>
              <a:buFont typeface="Nunito"/>
              <a:buChar char="●"/>
            </a:pPr>
            <a:r>
              <a:rPr lang="en">
                <a:solidFill>
                  <a:schemeClr val="dk2"/>
                </a:solidFill>
                <a:latin typeface="Nunito"/>
                <a:ea typeface="Nunito"/>
                <a:cs typeface="Nunito"/>
                <a:sym typeface="Nunito"/>
              </a:rPr>
              <a:t>Competing interests</a:t>
            </a:r>
            <a:endParaRPr>
              <a:solidFill>
                <a:schemeClr val="dk2"/>
              </a:solidFill>
              <a:latin typeface="Nunito"/>
              <a:ea typeface="Nunito"/>
              <a:cs typeface="Nunito"/>
              <a:sym typeface="Nunito"/>
            </a:endParaRPr>
          </a:p>
          <a:p>
            <a:pPr indent="-317500" lvl="0" marL="457200" rtl="0" algn="l">
              <a:lnSpc>
                <a:spcPct val="150000"/>
              </a:lnSpc>
              <a:spcBef>
                <a:spcPts val="0"/>
              </a:spcBef>
              <a:spcAft>
                <a:spcPts val="0"/>
              </a:spcAft>
              <a:buClr>
                <a:schemeClr val="dk2"/>
              </a:buClr>
              <a:buSzPts val="1400"/>
              <a:buFont typeface="Nunito"/>
              <a:buChar char="●"/>
            </a:pPr>
            <a:r>
              <a:rPr lang="en">
                <a:solidFill>
                  <a:schemeClr val="dk2"/>
                </a:solidFill>
                <a:latin typeface="Nunito"/>
                <a:ea typeface="Nunito"/>
                <a:cs typeface="Nunito"/>
                <a:sym typeface="Nunito"/>
              </a:rPr>
              <a:t>Funding statement</a:t>
            </a:r>
            <a:endParaRPr>
              <a:solidFill>
                <a:schemeClr val="dk2"/>
              </a:solidFill>
              <a:latin typeface="Nunito"/>
              <a:ea typeface="Nunito"/>
              <a:cs typeface="Nunito"/>
              <a:sym typeface="Nunito"/>
            </a:endParaRPr>
          </a:p>
          <a:p>
            <a:pPr indent="-317500" lvl="0" marL="457200" rtl="0" algn="l">
              <a:lnSpc>
                <a:spcPct val="150000"/>
              </a:lnSpc>
              <a:spcBef>
                <a:spcPts val="0"/>
              </a:spcBef>
              <a:spcAft>
                <a:spcPts val="0"/>
              </a:spcAft>
              <a:buClr>
                <a:schemeClr val="dk2"/>
              </a:buClr>
              <a:buSzPts val="1400"/>
              <a:buFont typeface="Nunito"/>
              <a:buChar char="●"/>
            </a:pPr>
            <a:r>
              <a:rPr lang="en">
                <a:solidFill>
                  <a:schemeClr val="dk2"/>
                </a:solidFill>
                <a:latin typeface="Nunito"/>
                <a:ea typeface="Nunito"/>
                <a:cs typeface="Nunito"/>
                <a:sym typeface="Nunito"/>
              </a:rPr>
              <a:t>Ethical approval/consent</a:t>
            </a:r>
            <a:endParaRPr>
              <a:solidFill>
                <a:schemeClr val="dk2"/>
              </a:solidFill>
              <a:latin typeface="Nunito"/>
              <a:ea typeface="Nunito"/>
              <a:cs typeface="Nunito"/>
              <a:sym typeface="Nunito"/>
            </a:endParaRPr>
          </a:p>
          <a:p>
            <a:pPr indent="-317500" lvl="0" marL="457200" rtl="0" algn="l">
              <a:lnSpc>
                <a:spcPct val="150000"/>
              </a:lnSpc>
              <a:spcBef>
                <a:spcPts val="0"/>
              </a:spcBef>
              <a:spcAft>
                <a:spcPts val="0"/>
              </a:spcAft>
              <a:buClr>
                <a:schemeClr val="dk2"/>
              </a:buClr>
              <a:buSzPts val="1400"/>
              <a:buFont typeface="Nunito"/>
              <a:buChar char="●"/>
            </a:pPr>
            <a:r>
              <a:rPr lang="en">
                <a:solidFill>
                  <a:schemeClr val="dk2"/>
                </a:solidFill>
                <a:latin typeface="Nunito"/>
                <a:ea typeface="Nunito"/>
                <a:cs typeface="Nunito"/>
                <a:sym typeface="Nunito"/>
              </a:rPr>
              <a:t>Clinical trial registration</a:t>
            </a:r>
            <a:endParaRPr>
              <a:solidFill>
                <a:schemeClr val="dk2"/>
              </a:solidFill>
              <a:latin typeface="Nunito"/>
              <a:ea typeface="Nunito"/>
              <a:cs typeface="Nunito"/>
              <a:sym typeface="Nunito"/>
            </a:endParaRPr>
          </a:p>
          <a:p>
            <a:pPr indent="0" lvl="0" marL="0" rtl="0" algn="l">
              <a:lnSpc>
                <a:spcPct val="150000"/>
              </a:lnSpc>
              <a:spcBef>
                <a:spcPts val="0"/>
              </a:spcBef>
              <a:spcAft>
                <a:spcPts val="0"/>
              </a:spcAft>
              <a:buNone/>
            </a:pPr>
            <a:r>
              <a:t/>
            </a:r>
            <a:endParaRPr>
              <a:solidFill>
                <a:schemeClr val="dk2"/>
              </a:solidFill>
              <a:latin typeface="Nunito"/>
              <a:ea typeface="Nunito"/>
              <a:cs typeface="Nunito"/>
              <a:sym typeface="Nunito"/>
            </a:endParaRPr>
          </a:p>
          <a:p>
            <a:pPr indent="0" lvl="0" marL="0" rtl="0" algn="l">
              <a:lnSpc>
                <a:spcPct val="150000"/>
              </a:lnSpc>
              <a:spcBef>
                <a:spcPts val="0"/>
              </a:spcBef>
              <a:spcAft>
                <a:spcPts val="0"/>
              </a:spcAft>
              <a:buNone/>
            </a:pPr>
            <a:r>
              <a:rPr lang="en">
                <a:solidFill>
                  <a:schemeClr val="dk2"/>
                </a:solidFill>
                <a:latin typeface="Nunito"/>
                <a:ea typeface="Nunito"/>
                <a:cs typeface="Nunito"/>
                <a:sym typeface="Nunito"/>
              </a:rPr>
              <a:t>As well as data statements (beyond what some journals operate)</a:t>
            </a:r>
            <a:endParaRPr>
              <a:solidFill>
                <a:schemeClr val="dk2"/>
              </a:solidFill>
              <a:latin typeface="Nunito"/>
              <a:ea typeface="Nunito"/>
              <a:cs typeface="Nunito"/>
              <a:sym typeface="Nunito"/>
            </a:endParaRPr>
          </a:p>
          <a:p>
            <a:pPr indent="0" lvl="0" marL="0" rtl="0" algn="l">
              <a:lnSpc>
                <a:spcPct val="150000"/>
              </a:lnSpc>
              <a:spcBef>
                <a:spcPts val="0"/>
              </a:spcBef>
              <a:spcAft>
                <a:spcPts val="0"/>
              </a:spcAft>
              <a:buNone/>
            </a:pPr>
            <a:r>
              <a:t/>
            </a:r>
            <a:endParaRPr sz="1600">
              <a:solidFill>
                <a:schemeClr val="dk2"/>
              </a:solidFill>
              <a:latin typeface="Nunito"/>
              <a:ea typeface="Nunito"/>
              <a:cs typeface="Nunito"/>
              <a:sym typeface="Nunito"/>
            </a:endParaRPr>
          </a:p>
          <a:p>
            <a:pPr indent="0" lvl="0" marL="0" rtl="0" algn="l">
              <a:lnSpc>
                <a:spcPct val="150000"/>
              </a:lnSpc>
              <a:spcBef>
                <a:spcPts val="0"/>
              </a:spcBef>
              <a:spcAft>
                <a:spcPts val="0"/>
              </a:spcAft>
              <a:buNone/>
            </a:pPr>
            <a:r>
              <a:t/>
            </a:r>
            <a:endParaRPr sz="1600">
              <a:solidFill>
                <a:schemeClr val="dk2"/>
              </a:solidFill>
              <a:latin typeface="Nunito"/>
              <a:ea typeface="Nunito"/>
              <a:cs typeface="Nunito"/>
              <a:sym typeface="Nunito"/>
            </a:endParaRPr>
          </a:p>
          <a:p>
            <a:pPr indent="0" lvl="0" marL="0" rtl="0" algn="l">
              <a:lnSpc>
                <a:spcPct val="150000"/>
              </a:lnSpc>
              <a:spcBef>
                <a:spcPts val="0"/>
              </a:spcBef>
              <a:spcAft>
                <a:spcPts val="0"/>
              </a:spcAft>
              <a:buNone/>
            </a:pPr>
            <a:r>
              <a:rPr i="1" lang="en" sz="1700">
                <a:solidFill>
                  <a:schemeClr val="dk2"/>
                </a:solidFill>
                <a:latin typeface="Nunito"/>
                <a:ea typeface="Nunito"/>
                <a:cs typeface="Nunito"/>
                <a:sym typeface="Nunito"/>
              </a:rPr>
              <a:t> </a:t>
            </a:r>
            <a:endParaRPr i="1" sz="1700">
              <a:solidFill>
                <a:schemeClr val="dk2"/>
              </a:solidFill>
              <a:latin typeface="Nunito"/>
              <a:ea typeface="Nunito"/>
              <a:cs typeface="Nunito"/>
              <a:sym typeface="Nunito"/>
            </a:endParaRPr>
          </a:p>
          <a:p>
            <a:pPr indent="0" lvl="0" marL="0" rtl="0" algn="l">
              <a:lnSpc>
                <a:spcPct val="150000"/>
              </a:lnSpc>
              <a:spcBef>
                <a:spcPts val="0"/>
              </a:spcBef>
              <a:spcAft>
                <a:spcPts val="0"/>
              </a:spcAft>
              <a:buNone/>
            </a:pPr>
            <a:r>
              <a:t/>
            </a:r>
            <a:endParaRPr i="1" sz="1700">
              <a:solidFill>
                <a:srgbClr val="747678"/>
              </a:solidFill>
              <a:latin typeface="Nunito"/>
              <a:ea typeface="Nunito"/>
              <a:cs typeface="Nunito"/>
              <a:sym typeface="Nunito"/>
            </a:endParaRPr>
          </a:p>
          <a:p>
            <a:pPr indent="0" lvl="0" marL="0" rtl="0" algn="l">
              <a:lnSpc>
                <a:spcPct val="115000"/>
              </a:lnSpc>
              <a:spcBef>
                <a:spcPts val="0"/>
              </a:spcBef>
              <a:spcAft>
                <a:spcPts val="0"/>
              </a:spcAft>
              <a:buNone/>
            </a:pPr>
            <a:r>
              <a:t/>
            </a:r>
            <a:endParaRPr b="1" i="1" sz="1700">
              <a:solidFill>
                <a:srgbClr val="747678"/>
              </a:solidFill>
              <a:latin typeface="Nunito"/>
              <a:ea typeface="Nunito"/>
              <a:cs typeface="Nunito"/>
              <a:sym typeface="Nunito"/>
            </a:endParaRPr>
          </a:p>
          <a:p>
            <a:pPr indent="0" lvl="0" marL="0" rtl="0" algn="l">
              <a:lnSpc>
                <a:spcPct val="115000"/>
              </a:lnSpc>
              <a:spcBef>
                <a:spcPts val="0"/>
              </a:spcBef>
              <a:spcAft>
                <a:spcPts val="1600"/>
              </a:spcAft>
              <a:buNone/>
            </a:pPr>
            <a:r>
              <a:t/>
            </a:r>
            <a:endParaRPr sz="1800">
              <a:solidFill>
                <a:srgbClr val="595959"/>
              </a:solidFill>
              <a:latin typeface="Nunito"/>
              <a:ea typeface="Nunito"/>
              <a:cs typeface="Nunito"/>
              <a:sym typeface="Nunito"/>
            </a:endParaRPr>
          </a:p>
        </p:txBody>
      </p:sp>
      <p:pic>
        <p:nvPicPr>
          <p:cNvPr id="218" name="Google Shape;218;p27"/>
          <p:cNvPicPr preferRelativeResize="0"/>
          <p:nvPr/>
        </p:nvPicPr>
        <p:blipFill>
          <a:blip r:embed="rId3">
            <a:alphaModFix/>
          </a:blip>
          <a:stretch>
            <a:fillRect/>
          </a:stretch>
        </p:blipFill>
        <p:spPr>
          <a:xfrm>
            <a:off x="4309313" y="1098400"/>
            <a:ext cx="4500951" cy="1327025"/>
          </a:xfrm>
          <a:prstGeom prst="rect">
            <a:avLst/>
          </a:prstGeom>
          <a:noFill/>
          <a:ln>
            <a:noFill/>
          </a:ln>
        </p:spPr>
      </p:pic>
      <p:pic>
        <p:nvPicPr>
          <p:cNvPr id="219" name="Google Shape;219;p27"/>
          <p:cNvPicPr preferRelativeResize="0"/>
          <p:nvPr/>
        </p:nvPicPr>
        <p:blipFill>
          <a:blip r:embed="rId4">
            <a:alphaModFix/>
          </a:blip>
          <a:stretch>
            <a:fillRect/>
          </a:stretch>
        </p:blipFill>
        <p:spPr>
          <a:xfrm>
            <a:off x="5358038" y="1822900"/>
            <a:ext cx="2658026" cy="3243976"/>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8"/>
          <p:cNvSpPr txBox="1"/>
          <p:nvPr>
            <p:ph idx="2" type="body"/>
          </p:nvPr>
        </p:nvSpPr>
        <p:spPr>
          <a:xfrm>
            <a:off x="386450" y="1149300"/>
            <a:ext cx="8520600" cy="178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500"/>
          </a:p>
          <a:p>
            <a:pPr indent="0" lvl="0" marL="0" rtl="0" algn="l">
              <a:lnSpc>
                <a:spcPct val="100000"/>
              </a:lnSpc>
              <a:spcBef>
                <a:spcPts val="0"/>
              </a:spcBef>
              <a:spcAft>
                <a:spcPts val="0"/>
              </a:spcAft>
              <a:buNone/>
            </a:pPr>
            <a:r>
              <a:t/>
            </a:r>
            <a:endParaRPr sz="1500"/>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spcBef>
                <a:spcPts val="0"/>
              </a:spcBef>
              <a:spcAft>
                <a:spcPts val="0"/>
              </a:spcAft>
              <a:buNone/>
            </a:pPr>
            <a:r>
              <a:t/>
            </a:r>
            <a:endParaRPr sz="1400"/>
          </a:p>
          <a:p>
            <a:pPr indent="0" lvl="0" marL="0" rtl="0" algn="l">
              <a:lnSpc>
                <a:spcPct val="100000"/>
              </a:lnSpc>
              <a:spcBef>
                <a:spcPts val="1600"/>
              </a:spcBef>
              <a:spcAft>
                <a:spcPts val="0"/>
              </a:spcAft>
              <a:buNone/>
            </a:pPr>
            <a:r>
              <a:t/>
            </a:r>
            <a:endParaRPr sz="1400"/>
          </a:p>
          <a:p>
            <a:pPr indent="0" lvl="0" marL="0" rtl="0" algn="l">
              <a:lnSpc>
                <a:spcPct val="100000"/>
              </a:lnSpc>
              <a:spcBef>
                <a:spcPts val="0"/>
              </a:spcBef>
              <a:spcAft>
                <a:spcPts val="0"/>
              </a:spcAft>
              <a:buNone/>
            </a:pPr>
            <a:r>
              <a:t/>
            </a:r>
            <a:endParaRPr sz="1400"/>
          </a:p>
        </p:txBody>
      </p:sp>
      <p:sp>
        <p:nvSpPr>
          <p:cNvPr id="225" name="Google Shape;225;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‘Preprints will lead to a deluge of poor </a:t>
            </a:r>
            <a:r>
              <a:rPr lang="en"/>
              <a:t>papers’</a:t>
            </a:r>
            <a:endParaRPr/>
          </a:p>
        </p:txBody>
      </p:sp>
      <p:sp>
        <p:nvSpPr>
          <p:cNvPr id="226" name="Google Shape;226;p28"/>
          <p:cNvSpPr txBox="1"/>
          <p:nvPr/>
        </p:nvSpPr>
        <p:spPr>
          <a:xfrm>
            <a:off x="618400" y="4221350"/>
            <a:ext cx="7322700" cy="2034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n" sz="1200">
                <a:solidFill>
                  <a:schemeClr val="dk2"/>
                </a:solidFill>
                <a:latin typeface="Nunito"/>
                <a:ea typeface="Nunito"/>
                <a:cs typeface="Nunito"/>
                <a:sym typeface="Nunito"/>
              </a:rPr>
              <a:t>Comparing quality of reporting between preprints and peer-reviewed articles in the biomedical literature. Carneiro </a:t>
            </a:r>
            <a:r>
              <a:rPr i="1" lang="en" sz="1200">
                <a:solidFill>
                  <a:schemeClr val="dk2"/>
                </a:solidFill>
                <a:latin typeface="Nunito"/>
                <a:ea typeface="Nunito"/>
                <a:cs typeface="Nunito"/>
                <a:sym typeface="Nunito"/>
              </a:rPr>
              <a:t>et al</a:t>
            </a:r>
            <a:r>
              <a:rPr lang="en" sz="1200">
                <a:solidFill>
                  <a:schemeClr val="dk2"/>
                </a:solidFill>
                <a:latin typeface="Nunito"/>
                <a:ea typeface="Nunito"/>
                <a:cs typeface="Nunito"/>
                <a:sym typeface="Nunito"/>
              </a:rPr>
              <a:t>.  bioRxiv 581892; doi: </a:t>
            </a:r>
            <a:r>
              <a:rPr lang="en" sz="1200" u="sng">
                <a:solidFill>
                  <a:schemeClr val="hlink"/>
                </a:solidFill>
                <a:latin typeface="Nunito"/>
                <a:ea typeface="Nunito"/>
                <a:cs typeface="Nunito"/>
                <a:sym typeface="Nunito"/>
                <a:hlinkClick r:id="rId3"/>
              </a:rPr>
              <a:t>https://doi.org/10.1101/581892</a:t>
            </a:r>
            <a:endParaRPr sz="1200">
              <a:solidFill>
                <a:schemeClr val="dk2"/>
              </a:solidFill>
              <a:latin typeface="Nunito"/>
              <a:ea typeface="Nunito"/>
              <a:cs typeface="Nunito"/>
              <a:sym typeface="Nunito"/>
            </a:endParaRPr>
          </a:p>
          <a:p>
            <a:pPr indent="0" lvl="0" marL="0" rtl="0" algn="l">
              <a:lnSpc>
                <a:spcPct val="125000"/>
              </a:lnSpc>
              <a:spcBef>
                <a:spcPts val="0"/>
              </a:spcBef>
              <a:spcAft>
                <a:spcPts val="0"/>
              </a:spcAft>
              <a:buNone/>
            </a:pPr>
            <a:r>
              <a:t/>
            </a:r>
            <a:endParaRPr sz="1200">
              <a:solidFill>
                <a:schemeClr val="dk2"/>
              </a:solidFill>
              <a:latin typeface="Nunito"/>
              <a:ea typeface="Nunito"/>
              <a:cs typeface="Nunito"/>
              <a:sym typeface="Nunito"/>
            </a:endParaRPr>
          </a:p>
          <a:p>
            <a:pPr indent="0" lvl="0" marL="0" rtl="0" algn="l">
              <a:spcBef>
                <a:spcPts val="0"/>
              </a:spcBef>
              <a:spcAft>
                <a:spcPts val="0"/>
              </a:spcAft>
              <a:buNone/>
            </a:pPr>
            <a:r>
              <a:t/>
            </a:r>
            <a:endParaRPr sz="1100">
              <a:solidFill>
                <a:schemeClr val="dk2"/>
              </a:solidFill>
              <a:latin typeface="Nunito"/>
              <a:ea typeface="Nunito"/>
              <a:cs typeface="Nunito"/>
              <a:sym typeface="Nunito"/>
            </a:endParaRPr>
          </a:p>
        </p:txBody>
      </p:sp>
      <p:pic>
        <p:nvPicPr>
          <p:cNvPr id="227" name="Google Shape;227;p28"/>
          <p:cNvPicPr preferRelativeResize="0"/>
          <p:nvPr/>
        </p:nvPicPr>
        <p:blipFill>
          <a:blip r:embed="rId4">
            <a:alphaModFix/>
          </a:blip>
          <a:stretch>
            <a:fillRect/>
          </a:stretch>
        </p:blipFill>
        <p:spPr>
          <a:xfrm>
            <a:off x="762000" y="1206750"/>
            <a:ext cx="5442099" cy="2546725"/>
          </a:xfrm>
          <a:prstGeom prst="rect">
            <a:avLst/>
          </a:prstGeom>
          <a:noFill/>
          <a:ln>
            <a:noFill/>
          </a:ln>
        </p:spPr>
      </p:pic>
      <p:sp>
        <p:nvSpPr>
          <p:cNvPr id="228" name="Google Shape;228;p28"/>
          <p:cNvSpPr txBox="1"/>
          <p:nvPr/>
        </p:nvSpPr>
        <p:spPr>
          <a:xfrm>
            <a:off x="618400" y="3819575"/>
            <a:ext cx="7659900" cy="7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highlight>
                  <a:srgbClr val="FFFFFF"/>
                </a:highlight>
                <a:latin typeface="Nunito"/>
                <a:ea typeface="Nunito"/>
                <a:cs typeface="Nunito"/>
                <a:sym typeface="Nunito"/>
              </a:rPr>
              <a:t>Comparison of random sample (76) of bioRxiv preprints to peer-reviewed articles from PubMed, and a paired comparison of a sample (43) of bioRxiv preprints to their own peer-reviewed article versions</a:t>
            </a:r>
            <a:endParaRPr>
              <a:solidFill>
                <a:schemeClr val="dk2"/>
              </a:solidFill>
              <a:latin typeface="Nunito"/>
              <a:ea typeface="Nunito"/>
              <a:cs typeface="Nunito"/>
              <a:sym typeface="Nunito"/>
            </a:endParaRPr>
          </a:p>
        </p:txBody>
      </p:sp>
      <p:sp>
        <p:nvSpPr>
          <p:cNvPr id="229" name="Google Shape;229;p28"/>
          <p:cNvSpPr txBox="1"/>
          <p:nvPr/>
        </p:nvSpPr>
        <p:spPr>
          <a:xfrm>
            <a:off x="6326125" y="1119525"/>
            <a:ext cx="25062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highlight>
                  <a:srgbClr val="FFFFFF"/>
                </a:highlight>
                <a:latin typeface="Nunito"/>
                <a:ea typeface="Nunito"/>
                <a:cs typeface="Nunito"/>
                <a:sym typeface="Nunito"/>
              </a:rPr>
              <a:t>Peer-reviewed articles have higher quality of reporting than preprints, but the difference is small</a:t>
            </a:r>
            <a:endParaRPr sz="1300">
              <a:solidFill>
                <a:schemeClr val="dk2"/>
              </a:solidFill>
              <a:highlight>
                <a:srgbClr val="FFFFFF"/>
              </a:highlight>
              <a:latin typeface="Nunito"/>
              <a:ea typeface="Nunito"/>
              <a:cs typeface="Nunito"/>
              <a:sym typeface="Nunito"/>
            </a:endParaRPr>
          </a:p>
          <a:p>
            <a:pPr indent="0" lvl="0" marL="0" rtl="0" algn="l">
              <a:spcBef>
                <a:spcPts val="0"/>
              </a:spcBef>
              <a:spcAft>
                <a:spcPts val="0"/>
              </a:spcAft>
              <a:buNone/>
            </a:pPr>
            <a:r>
              <a:t/>
            </a:r>
            <a:endParaRPr sz="1300">
              <a:solidFill>
                <a:schemeClr val="dk2"/>
              </a:solidFill>
              <a:highlight>
                <a:srgbClr val="FFFFFF"/>
              </a:highlight>
              <a:latin typeface="Nunito"/>
              <a:ea typeface="Nunito"/>
              <a:cs typeface="Nunito"/>
              <a:sym typeface="Nunito"/>
            </a:endParaRPr>
          </a:p>
          <a:p>
            <a:pPr indent="0" lvl="0" marL="0" rtl="0" algn="l">
              <a:spcBef>
                <a:spcPts val="0"/>
              </a:spcBef>
              <a:spcAft>
                <a:spcPts val="0"/>
              </a:spcAft>
              <a:buNone/>
            </a:pPr>
            <a:r>
              <a:rPr lang="en" sz="1300">
                <a:solidFill>
                  <a:schemeClr val="dk2"/>
                </a:solidFill>
                <a:highlight>
                  <a:srgbClr val="FFFFFF"/>
                </a:highlight>
                <a:latin typeface="Nunito"/>
                <a:ea typeface="Nunito"/>
                <a:cs typeface="Nunito"/>
                <a:sym typeface="Nunito"/>
              </a:rPr>
              <a:t>5.0 % in independent sample</a:t>
            </a:r>
            <a:endParaRPr sz="1300">
              <a:solidFill>
                <a:schemeClr val="dk2"/>
              </a:solidFill>
              <a:highlight>
                <a:srgbClr val="FFFFFF"/>
              </a:highlight>
              <a:latin typeface="Nunito"/>
              <a:ea typeface="Nunito"/>
              <a:cs typeface="Nunito"/>
              <a:sym typeface="Nunito"/>
            </a:endParaRPr>
          </a:p>
          <a:p>
            <a:pPr indent="0" lvl="0" marL="0" rtl="0" algn="l">
              <a:spcBef>
                <a:spcPts val="0"/>
              </a:spcBef>
              <a:spcAft>
                <a:spcPts val="0"/>
              </a:spcAft>
              <a:buNone/>
            </a:pPr>
            <a:r>
              <a:rPr lang="en" sz="1300">
                <a:solidFill>
                  <a:schemeClr val="dk2"/>
                </a:solidFill>
                <a:highlight>
                  <a:srgbClr val="FFFFFF"/>
                </a:highlight>
                <a:latin typeface="Nunito"/>
                <a:ea typeface="Nunito"/>
                <a:cs typeface="Nunito"/>
                <a:sym typeface="Nunito"/>
              </a:rPr>
              <a:t>4.7 % in paired sample comparison</a:t>
            </a:r>
            <a:endParaRPr sz="1600">
              <a:solidFill>
                <a:schemeClr val="dk2"/>
              </a:solidFill>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‘Preprints can undermine the value of peer review’</a:t>
            </a:r>
            <a:endParaRPr/>
          </a:p>
        </p:txBody>
      </p:sp>
      <p:sp>
        <p:nvSpPr>
          <p:cNvPr id="235" name="Google Shape;235;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That is certainly not the goal of preprints; in fact, preprints are meant to encourage more peer review!</a:t>
            </a:r>
            <a:endParaRPr/>
          </a:p>
          <a:p>
            <a:pPr indent="-342900" lvl="0" marL="457200" rtl="0" algn="l">
              <a:spcBef>
                <a:spcPts val="0"/>
              </a:spcBef>
              <a:spcAft>
                <a:spcPts val="0"/>
              </a:spcAft>
              <a:buSzPts val="1800"/>
              <a:buChar char="●"/>
            </a:pPr>
            <a:r>
              <a:rPr lang="en"/>
              <a:t>PREreview allows scientists to submit review of preprints </a:t>
            </a:r>
            <a:endParaRPr/>
          </a:p>
          <a:p>
            <a:pPr indent="-342900" lvl="0" marL="457200" rtl="0" algn="l">
              <a:spcBef>
                <a:spcPts val="0"/>
              </a:spcBef>
              <a:spcAft>
                <a:spcPts val="0"/>
              </a:spcAft>
              <a:buSzPts val="1800"/>
              <a:buChar char="●"/>
            </a:pPr>
            <a:r>
              <a:rPr lang="en"/>
              <a:t>These reviews can be potentially integrated in the publishing workflow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Preprints and Scientific Careers</a:t>
            </a:r>
            <a:endParaRPr b="1"/>
          </a:p>
        </p:txBody>
      </p:sp>
      <p:sp>
        <p:nvSpPr>
          <p:cNvPr id="241" name="Google Shape;241;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Scooping? </a:t>
            </a:r>
            <a:endParaRPr/>
          </a:p>
          <a:p>
            <a:pPr indent="-342900" lvl="0" marL="457200" rtl="0" algn="l">
              <a:spcBef>
                <a:spcPts val="0"/>
              </a:spcBef>
              <a:spcAft>
                <a:spcPts val="0"/>
              </a:spcAft>
              <a:buSzPts val="1800"/>
              <a:buChar char="●"/>
            </a:pPr>
            <a:r>
              <a:rPr lang="en"/>
              <a:t>Journal won’t publish my work? </a:t>
            </a:r>
            <a:endParaRPr/>
          </a:p>
          <a:p>
            <a:pPr indent="-342900" lvl="0" marL="457200" rtl="0" algn="l">
              <a:spcBef>
                <a:spcPts val="0"/>
              </a:spcBef>
              <a:spcAft>
                <a:spcPts val="0"/>
              </a:spcAft>
              <a:buSzPts val="1800"/>
              <a:buChar char="●"/>
            </a:pPr>
            <a:r>
              <a:rPr lang="en"/>
              <a:t>What’s in it for me?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1"/>
          <p:cNvSpPr txBox="1"/>
          <p:nvPr>
            <p:ph idx="2" type="body"/>
          </p:nvPr>
        </p:nvSpPr>
        <p:spPr>
          <a:xfrm>
            <a:off x="386450" y="2907050"/>
            <a:ext cx="8289900" cy="1613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t>There is no evidence that preprints increase risk for scooping</a:t>
            </a:r>
            <a:endParaRPr sz="1600"/>
          </a:p>
          <a:p>
            <a:pPr indent="0" lvl="0" marL="0" rtl="0" algn="l">
              <a:lnSpc>
                <a:spcPct val="100000"/>
              </a:lnSpc>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sz="1400"/>
              <a:t>Paul Ginsparg, founder of arXiv on scooping:</a:t>
            </a:r>
            <a:r>
              <a:rPr lang="en" sz="1400"/>
              <a:t> </a:t>
            </a:r>
            <a:r>
              <a:rPr i="1" lang="en" sz="1400"/>
              <a:t>“It can’t happen, since arXiv postings are accepted as date-stamped priority claims.”</a:t>
            </a:r>
            <a:endParaRPr i="1" sz="1400"/>
          </a:p>
          <a:p>
            <a:pPr indent="0" lvl="0" marL="0" rtl="0" algn="l">
              <a:spcBef>
                <a:spcPts val="1600"/>
              </a:spcBef>
              <a:spcAft>
                <a:spcPts val="0"/>
              </a:spcAft>
              <a:buNone/>
            </a:pPr>
            <a:r>
              <a:rPr lang="en" sz="1400"/>
              <a:t>Resources on scooping available on ASAPbio website: </a:t>
            </a:r>
            <a:r>
              <a:rPr lang="en" sz="1400" u="sng">
                <a:solidFill>
                  <a:srgbClr val="1A73E8"/>
                </a:solidFill>
                <a:hlinkClick r:id="rId3">
                  <a:extLst>
                    <a:ext uri="{A12FA001-AC4F-418D-AE19-62706E023703}">
                      <ahyp:hlinkClr val="tx"/>
                    </a:ext>
                  </a:extLst>
                </a:hlinkClick>
              </a:rPr>
              <a:t>https://asapbio.org/preprint-info/preprint-faq</a:t>
            </a:r>
            <a:r>
              <a:rPr lang="en" sz="1400"/>
              <a:t> A number of journals operate </a:t>
            </a:r>
            <a:r>
              <a:rPr lang="en" sz="1400" u="sng">
                <a:solidFill>
                  <a:schemeClr val="hlink"/>
                </a:solidFill>
                <a:hlinkClick r:id="rId4"/>
              </a:rPr>
              <a:t>scooping protection policies</a:t>
            </a:r>
            <a:r>
              <a:rPr lang="en" sz="1400"/>
              <a:t>: EMBO, </a:t>
            </a:r>
            <a:r>
              <a:rPr i="1" lang="en" sz="1400"/>
              <a:t>eLife</a:t>
            </a:r>
            <a:r>
              <a:rPr lang="en" sz="1400"/>
              <a:t>, PLOS journals</a:t>
            </a:r>
            <a:endParaRPr sz="1400"/>
          </a:p>
          <a:p>
            <a:pPr indent="0" lvl="0" marL="0" rtl="0" algn="l">
              <a:lnSpc>
                <a:spcPct val="100000"/>
              </a:lnSpc>
              <a:spcBef>
                <a:spcPts val="1600"/>
              </a:spcBef>
              <a:spcAft>
                <a:spcPts val="0"/>
              </a:spcAft>
              <a:buNone/>
            </a:pPr>
            <a:r>
              <a:t/>
            </a:r>
            <a:endParaRPr sz="1400"/>
          </a:p>
          <a:p>
            <a:pPr indent="0" lvl="0" marL="0" rtl="0" algn="l">
              <a:lnSpc>
                <a:spcPct val="100000"/>
              </a:lnSpc>
              <a:spcBef>
                <a:spcPts val="0"/>
              </a:spcBef>
              <a:spcAft>
                <a:spcPts val="0"/>
              </a:spcAft>
              <a:buNone/>
            </a:pPr>
            <a:r>
              <a:t/>
            </a:r>
            <a:endParaRPr sz="1400"/>
          </a:p>
        </p:txBody>
      </p:sp>
      <p:sp>
        <p:nvSpPr>
          <p:cNvPr id="247" name="Google Shape;247;p31"/>
          <p:cNvSpPr txBox="1"/>
          <p:nvPr>
            <p:ph idx="12" type="sldNum"/>
          </p:nvPr>
        </p:nvSpPr>
        <p:spPr>
          <a:xfrm>
            <a:off x="8516758" y="4722367"/>
            <a:ext cx="548700" cy="393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48" name="Google Shape;248;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work will be scooped’</a:t>
            </a:r>
            <a:endParaRPr/>
          </a:p>
        </p:txBody>
      </p:sp>
      <p:sp>
        <p:nvSpPr>
          <p:cNvPr id="249" name="Google Shape;249;p31"/>
          <p:cNvSpPr txBox="1"/>
          <p:nvPr/>
        </p:nvSpPr>
        <p:spPr>
          <a:xfrm>
            <a:off x="6939225" y="1149975"/>
            <a:ext cx="1893000" cy="6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highlight>
                  <a:srgbClr val="FFFFFF"/>
                </a:highlight>
                <a:latin typeface="Nunito"/>
                <a:ea typeface="Nunito"/>
                <a:cs typeface="Nunito"/>
                <a:sym typeface="Nunito"/>
              </a:rPr>
              <a:t>bioRxiv survey N=3127</a:t>
            </a:r>
            <a:endParaRPr sz="1100">
              <a:solidFill>
                <a:schemeClr val="dk2"/>
              </a:solidFill>
              <a:highlight>
                <a:srgbClr val="FFFFFF"/>
              </a:highlight>
              <a:latin typeface="Nunito"/>
              <a:ea typeface="Nunito"/>
              <a:cs typeface="Nunito"/>
              <a:sym typeface="Nunito"/>
            </a:endParaRPr>
          </a:p>
          <a:p>
            <a:pPr indent="0" lvl="0" marL="0" rtl="0" algn="l">
              <a:spcBef>
                <a:spcPts val="0"/>
              </a:spcBef>
              <a:spcAft>
                <a:spcPts val="0"/>
              </a:spcAft>
              <a:buNone/>
            </a:pPr>
            <a:r>
              <a:rPr lang="en" sz="1100">
                <a:solidFill>
                  <a:schemeClr val="dk2"/>
                </a:solidFill>
                <a:latin typeface="Nunito"/>
                <a:ea typeface="Nunito"/>
                <a:cs typeface="Nunito"/>
                <a:sym typeface="Nunito"/>
              </a:rPr>
              <a:t>‘bioRxiv: the preprint server for biology’ </a:t>
            </a:r>
            <a:r>
              <a:rPr lang="en" sz="1100" u="sng">
                <a:solidFill>
                  <a:schemeClr val="hlink"/>
                </a:solidFill>
                <a:highlight>
                  <a:srgbClr val="FFFFFF"/>
                </a:highlight>
                <a:latin typeface="Nunito"/>
                <a:ea typeface="Nunito"/>
                <a:cs typeface="Nunito"/>
                <a:sym typeface="Nunito"/>
                <a:hlinkClick r:id="rId5"/>
              </a:rPr>
              <a:t>https://doi.org/10.1101/833400</a:t>
            </a:r>
            <a:endParaRPr sz="1100">
              <a:solidFill>
                <a:srgbClr val="333333"/>
              </a:solidFill>
              <a:highlight>
                <a:srgbClr val="FFFFFF"/>
              </a:highlight>
              <a:latin typeface="Nunito"/>
              <a:ea typeface="Nunito"/>
              <a:cs typeface="Nunito"/>
              <a:sym typeface="Nunito"/>
            </a:endParaRPr>
          </a:p>
          <a:p>
            <a:pPr indent="0" lvl="0" marL="0" rtl="0" algn="l">
              <a:spcBef>
                <a:spcPts val="0"/>
              </a:spcBef>
              <a:spcAft>
                <a:spcPts val="0"/>
              </a:spcAft>
              <a:buNone/>
            </a:pPr>
            <a:r>
              <a:t/>
            </a:r>
            <a:endParaRPr sz="1200">
              <a:solidFill>
                <a:srgbClr val="333333"/>
              </a:solidFill>
              <a:highlight>
                <a:srgbClr val="FFFFFF"/>
              </a:highlight>
              <a:latin typeface="Nunito"/>
              <a:ea typeface="Nunito"/>
              <a:cs typeface="Nunito"/>
              <a:sym typeface="Nunito"/>
            </a:endParaRPr>
          </a:p>
        </p:txBody>
      </p:sp>
      <p:pic>
        <p:nvPicPr>
          <p:cNvPr id="250" name="Google Shape;250;p31"/>
          <p:cNvPicPr preferRelativeResize="0"/>
          <p:nvPr/>
        </p:nvPicPr>
        <p:blipFill>
          <a:blip r:embed="rId6">
            <a:alphaModFix/>
          </a:blip>
          <a:stretch>
            <a:fillRect/>
          </a:stretch>
        </p:blipFill>
        <p:spPr>
          <a:xfrm>
            <a:off x="415100" y="1144175"/>
            <a:ext cx="6524127" cy="1762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journal will not publish my work’</a:t>
            </a:r>
            <a:endParaRPr/>
          </a:p>
        </p:txBody>
      </p:sp>
      <p:pic>
        <p:nvPicPr>
          <p:cNvPr id="256" name="Google Shape;256;p32"/>
          <p:cNvPicPr preferRelativeResize="0"/>
          <p:nvPr/>
        </p:nvPicPr>
        <p:blipFill>
          <a:blip r:embed="rId3">
            <a:alphaModFix/>
          </a:blip>
          <a:stretch>
            <a:fillRect/>
          </a:stretch>
        </p:blipFill>
        <p:spPr>
          <a:xfrm>
            <a:off x="700500" y="1462875"/>
            <a:ext cx="6784400" cy="1642275"/>
          </a:xfrm>
          <a:prstGeom prst="rect">
            <a:avLst/>
          </a:prstGeom>
          <a:noFill/>
          <a:ln>
            <a:noFill/>
          </a:ln>
        </p:spPr>
      </p:pic>
      <p:sp>
        <p:nvSpPr>
          <p:cNvPr id="257" name="Google Shape;257;p32"/>
          <p:cNvSpPr txBox="1"/>
          <p:nvPr/>
        </p:nvSpPr>
        <p:spPr>
          <a:xfrm>
            <a:off x="7503200" y="1979725"/>
            <a:ext cx="1677000" cy="20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2"/>
                </a:solidFill>
                <a:latin typeface="Nunito"/>
                <a:ea typeface="Nunito"/>
                <a:cs typeface="Nunito"/>
                <a:sym typeface="Nunito"/>
              </a:rPr>
              <a:t>Abdill &amp; Blekhman; eLife 2019;8:e45133</a:t>
            </a:r>
            <a:endParaRPr sz="1100">
              <a:latin typeface="Nunito"/>
              <a:ea typeface="Nunito"/>
              <a:cs typeface="Nunito"/>
              <a:sym typeface="Nunito"/>
            </a:endParaRPr>
          </a:p>
        </p:txBody>
      </p:sp>
      <p:sp>
        <p:nvSpPr>
          <p:cNvPr id="258" name="Google Shape;258;p32"/>
          <p:cNvSpPr txBox="1"/>
          <p:nvPr/>
        </p:nvSpPr>
        <p:spPr>
          <a:xfrm>
            <a:off x="1004300" y="3145100"/>
            <a:ext cx="7411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200">
                <a:solidFill>
                  <a:schemeClr val="dk2"/>
                </a:solidFill>
                <a:latin typeface="Nunito"/>
                <a:ea typeface="Nunito"/>
                <a:cs typeface="Nunito"/>
                <a:sym typeface="Nunito"/>
              </a:rPr>
              <a:t>⅔ of preprints are </a:t>
            </a:r>
            <a:r>
              <a:rPr b="1" lang="en" sz="2200">
                <a:solidFill>
                  <a:schemeClr val="dk2"/>
                </a:solidFill>
                <a:latin typeface="Nunito"/>
                <a:ea typeface="Nunito"/>
                <a:cs typeface="Nunito"/>
                <a:sym typeface="Nunito"/>
              </a:rPr>
              <a:t>published</a:t>
            </a:r>
            <a:r>
              <a:rPr b="1" lang="en" sz="2200">
                <a:solidFill>
                  <a:schemeClr val="dk2"/>
                </a:solidFill>
                <a:latin typeface="Nunito"/>
                <a:ea typeface="Nunito"/>
                <a:cs typeface="Nunito"/>
                <a:sym typeface="Nunito"/>
              </a:rPr>
              <a:t> within two years </a:t>
            </a:r>
            <a:endParaRPr b="1" sz="2200">
              <a:solidFill>
                <a:schemeClr val="dk2"/>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b="1" sz="2200">
              <a:solidFill>
                <a:schemeClr val="dk2"/>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b="1" lang="en" sz="2200">
                <a:solidFill>
                  <a:schemeClr val="dk2"/>
                </a:solidFill>
                <a:latin typeface="Nunito"/>
                <a:ea typeface="Nunito"/>
                <a:cs typeface="Nunito"/>
                <a:sym typeface="Nunito"/>
              </a:rPr>
              <a:t> </a:t>
            </a:r>
            <a:endParaRPr b="1" sz="2100">
              <a:latin typeface="Nunito"/>
              <a:ea typeface="Nunito"/>
              <a:cs typeface="Nunito"/>
              <a:sym typeface="Nunito"/>
            </a:endParaRPr>
          </a:p>
        </p:txBody>
      </p:sp>
      <p:sp>
        <p:nvSpPr>
          <p:cNvPr id="259" name="Google Shape;259;p32"/>
          <p:cNvSpPr txBox="1"/>
          <p:nvPr/>
        </p:nvSpPr>
        <p:spPr>
          <a:xfrm>
            <a:off x="509150" y="3855025"/>
            <a:ext cx="7949100" cy="7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Nunito"/>
                <a:ea typeface="Nunito"/>
                <a:cs typeface="Nunito"/>
                <a:sym typeface="Nunito"/>
              </a:rPr>
              <a:t>The study by Addill &amp; Blekhman focused on preprints in bioRxiv, the same statistic has been reported for preprints in arXiv (</a:t>
            </a:r>
            <a:r>
              <a:rPr lang="en">
                <a:solidFill>
                  <a:schemeClr val="dk2"/>
                </a:solidFill>
                <a:uFill>
                  <a:noFill/>
                </a:uFill>
                <a:latin typeface="Nunito"/>
                <a:ea typeface="Nunito"/>
                <a:cs typeface="Nunito"/>
                <a:sym typeface="Nunito"/>
                <a:hlinkClick r:id="rId4">
                  <a:extLst>
                    <a:ext uri="{A12FA001-AC4F-418D-AE19-62706E023703}">
                      <ahyp:hlinkClr val="tx"/>
                    </a:ext>
                  </a:extLst>
                </a:hlinkClick>
              </a:rPr>
              <a:t>Larivière</a:t>
            </a:r>
            <a:r>
              <a:rPr lang="en">
                <a:solidFill>
                  <a:schemeClr val="dk2"/>
                </a:solidFill>
                <a:latin typeface="Nunito"/>
                <a:ea typeface="Nunito"/>
                <a:cs typeface="Nunito"/>
                <a:sym typeface="Nunito"/>
              </a:rPr>
              <a:t> </a:t>
            </a:r>
            <a:r>
              <a:rPr i="1" lang="en">
                <a:solidFill>
                  <a:schemeClr val="dk2"/>
                </a:solidFill>
                <a:latin typeface="Nunito"/>
                <a:ea typeface="Nunito"/>
                <a:cs typeface="Nunito"/>
                <a:sym typeface="Nunito"/>
              </a:rPr>
              <a:t>et al.</a:t>
            </a:r>
            <a:r>
              <a:rPr lang="en">
                <a:solidFill>
                  <a:schemeClr val="dk2"/>
                </a:solidFill>
                <a:latin typeface="Nunito"/>
                <a:ea typeface="Nunito"/>
                <a:cs typeface="Nunito"/>
                <a:sym typeface="Nunito"/>
              </a:rPr>
              <a:t> </a:t>
            </a:r>
            <a:r>
              <a:rPr lang="en">
                <a:solidFill>
                  <a:schemeClr val="dk2"/>
                </a:solidFill>
                <a:uFill>
                  <a:noFill/>
                </a:uFill>
                <a:latin typeface="Nunito"/>
                <a:ea typeface="Nunito"/>
                <a:cs typeface="Nunito"/>
                <a:sym typeface="Nunito"/>
                <a:hlinkClick r:id="rId5">
                  <a:extLst>
                    <a:ext uri="{A12FA001-AC4F-418D-AE19-62706E023703}">
                      <ahyp:hlinkClr val="tx"/>
                    </a:ext>
                  </a:extLst>
                </a:hlinkClick>
              </a:rPr>
              <a:t>Journal of the American Society for Information Science and Technology, 65(6): 1157–1169</a:t>
            </a:r>
            <a:r>
              <a:rPr lang="en">
                <a:solidFill>
                  <a:schemeClr val="dk2"/>
                </a:solidFill>
                <a:latin typeface="Nunito"/>
                <a:ea typeface="Nunito"/>
                <a:cs typeface="Nunito"/>
                <a:sym typeface="Nunito"/>
              </a:rPr>
              <a:t>)</a:t>
            </a:r>
            <a:endParaRPr>
              <a:solidFill>
                <a:schemeClr val="dk2"/>
              </a:solidFill>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3"/>
          <p:cNvSpPr txBox="1"/>
          <p:nvPr>
            <p:ph idx="2" type="body"/>
          </p:nvPr>
        </p:nvSpPr>
        <p:spPr>
          <a:xfrm>
            <a:off x="311700" y="2906825"/>
            <a:ext cx="8520600" cy="2199000"/>
          </a:xfrm>
          <a:prstGeom prst="rect">
            <a:avLst/>
          </a:prstGeom>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SHERPA/RoMEO lists over 1,200 publishers with policies that accept preprints</a:t>
            </a:r>
            <a:endParaRPr sz="1500"/>
          </a:p>
          <a:p>
            <a:pPr indent="-323850" lvl="0" marL="457200" rtl="0" algn="l">
              <a:lnSpc>
                <a:spcPct val="100000"/>
              </a:lnSpc>
              <a:spcBef>
                <a:spcPts val="0"/>
              </a:spcBef>
              <a:spcAft>
                <a:spcPts val="0"/>
              </a:spcAft>
              <a:buSzPts val="1500"/>
              <a:buChar char="●"/>
            </a:pPr>
            <a:r>
              <a:rPr b="1" lang="en" sz="1500"/>
              <a:t>TRANSPOSE database</a:t>
            </a:r>
            <a:r>
              <a:rPr lang="en" sz="1500"/>
              <a:t> (</a:t>
            </a:r>
            <a:r>
              <a:rPr lang="en" sz="1500" u="sng">
                <a:solidFill>
                  <a:schemeClr val="hlink"/>
                </a:solidFill>
                <a:hlinkClick r:id="rId3"/>
              </a:rPr>
              <a:t>https://transpose-publishing.github.io/#/</a:t>
            </a:r>
            <a:r>
              <a:rPr lang="en" sz="1500"/>
              <a:t>) provides information on preprint policies at journals</a:t>
            </a:r>
            <a:endParaRPr sz="1500"/>
          </a:p>
          <a:p>
            <a:pPr indent="-323850" lvl="0" marL="457200" rtl="0" algn="l">
              <a:lnSpc>
                <a:spcPct val="100000"/>
              </a:lnSpc>
              <a:spcBef>
                <a:spcPts val="0"/>
              </a:spcBef>
              <a:spcAft>
                <a:spcPts val="0"/>
              </a:spcAft>
              <a:buSzPts val="1500"/>
              <a:buChar char="●"/>
            </a:pPr>
            <a:r>
              <a:rPr lang="en" sz="1500"/>
              <a:t>Some journals give the authors the option to post the paper at a </a:t>
            </a:r>
            <a:r>
              <a:rPr b="1" lang="en" sz="1500"/>
              <a:t>partner preprint platform in parallel</a:t>
            </a:r>
            <a:r>
              <a:rPr lang="en" sz="1500"/>
              <a:t> to consideration at the journal</a:t>
            </a:r>
            <a:endParaRPr sz="1500"/>
          </a:p>
          <a:p>
            <a:pPr indent="-323850" lvl="0" marL="457200" rtl="0" algn="l">
              <a:lnSpc>
                <a:spcPct val="100000"/>
              </a:lnSpc>
              <a:spcBef>
                <a:spcPts val="0"/>
              </a:spcBef>
              <a:spcAft>
                <a:spcPts val="0"/>
              </a:spcAft>
              <a:buSzPts val="1500"/>
              <a:buChar char="●"/>
            </a:pPr>
            <a:r>
              <a:rPr lang="en" sz="1500"/>
              <a:t>Some journals have dedicated editors who check preprints to invite submission to the </a:t>
            </a:r>
            <a:r>
              <a:rPr lang="en" sz="1500"/>
              <a:t>journal</a:t>
            </a:r>
            <a:r>
              <a:rPr lang="en" sz="1500"/>
              <a:t> (see </a:t>
            </a:r>
            <a:r>
              <a:rPr lang="en" sz="1500" u="sng">
                <a:solidFill>
                  <a:schemeClr val="hlink"/>
                </a:solidFill>
                <a:hlinkClick r:id="rId4"/>
              </a:rPr>
              <a:t>https://asapbio.org/journal-policies</a:t>
            </a:r>
            <a:r>
              <a:rPr lang="en" sz="1100"/>
              <a:t> </a:t>
            </a:r>
            <a:r>
              <a:rPr lang="en" sz="1500"/>
              <a:t>for</a:t>
            </a:r>
            <a:r>
              <a:rPr lang="en" sz="1100"/>
              <a:t> </a:t>
            </a:r>
            <a:r>
              <a:rPr lang="en" sz="1500"/>
              <a:t>more info on innovative journal practices)</a:t>
            </a:r>
            <a:endParaRPr sz="1400"/>
          </a:p>
          <a:p>
            <a:pPr indent="0" lvl="0" marL="0" rtl="0" algn="l">
              <a:lnSpc>
                <a:spcPct val="100000"/>
              </a:lnSpc>
              <a:spcBef>
                <a:spcPts val="0"/>
              </a:spcBef>
              <a:spcAft>
                <a:spcPts val="0"/>
              </a:spcAft>
              <a:buNone/>
            </a:pPr>
            <a:r>
              <a:t/>
            </a:r>
            <a:endParaRPr sz="1400"/>
          </a:p>
        </p:txBody>
      </p:sp>
      <p:sp>
        <p:nvSpPr>
          <p:cNvPr id="265" name="Google Shape;265;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journal will not publish my work’</a:t>
            </a:r>
            <a:endParaRPr/>
          </a:p>
        </p:txBody>
      </p:sp>
      <p:pic>
        <p:nvPicPr>
          <p:cNvPr id="266" name="Google Shape;266;p33"/>
          <p:cNvPicPr preferRelativeResize="0"/>
          <p:nvPr/>
        </p:nvPicPr>
        <p:blipFill rotWithShape="1">
          <a:blip r:embed="rId5">
            <a:alphaModFix/>
          </a:blip>
          <a:srcRect b="0" l="0" r="0" t="0"/>
          <a:stretch/>
        </p:blipFill>
        <p:spPr>
          <a:xfrm>
            <a:off x="1603357" y="2211041"/>
            <a:ext cx="1346782" cy="368250"/>
          </a:xfrm>
          <a:prstGeom prst="rect">
            <a:avLst/>
          </a:prstGeom>
          <a:noFill/>
          <a:ln>
            <a:noFill/>
          </a:ln>
        </p:spPr>
      </p:pic>
      <p:pic>
        <p:nvPicPr>
          <p:cNvPr id="267" name="Google Shape;267;p33"/>
          <p:cNvPicPr preferRelativeResize="0"/>
          <p:nvPr/>
        </p:nvPicPr>
        <p:blipFill rotWithShape="1">
          <a:blip r:embed="rId6">
            <a:alphaModFix/>
          </a:blip>
          <a:srcRect b="0" l="0" r="0" t="0"/>
          <a:stretch/>
        </p:blipFill>
        <p:spPr>
          <a:xfrm>
            <a:off x="7553917" y="1690762"/>
            <a:ext cx="1335748" cy="346295"/>
          </a:xfrm>
          <a:prstGeom prst="rect">
            <a:avLst/>
          </a:prstGeom>
          <a:noFill/>
          <a:ln>
            <a:noFill/>
          </a:ln>
        </p:spPr>
      </p:pic>
      <p:pic>
        <p:nvPicPr>
          <p:cNvPr id="268" name="Google Shape;268;p33"/>
          <p:cNvPicPr preferRelativeResize="0"/>
          <p:nvPr/>
        </p:nvPicPr>
        <p:blipFill rotWithShape="1">
          <a:blip r:embed="rId7">
            <a:alphaModFix/>
          </a:blip>
          <a:srcRect b="0" l="0" r="0" t="0"/>
          <a:stretch/>
        </p:blipFill>
        <p:spPr>
          <a:xfrm>
            <a:off x="5697479" y="1712476"/>
            <a:ext cx="730888" cy="346295"/>
          </a:xfrm>
          <a:prstGeom prst="rect">
            <a:avLst/>
          </a:prstGeom>
          <a:noFill/>
          <a:ln>
            <a:noFill/>
          </a:ln>
        </p:spPr>
      </p:pic>
      <p:pic>
        <p:nvPicPr>
          <p:cNvPr id="269" name="Google Shape;269;p33"/>
          <p:cNvPicPr preferRelativeResize="0"/>
          <p:nvPr/>
        </p:nvPicPr>
        <p:blipFill rotWithShape="1">
          <a:blip r:embed="rId8">
            <a:alphaModFix/>
          </a:blip>
          <a:srcRect b="0" l="0" r="0" t="0"/>
          <a:stretch/>
        </p:blipFill>
        <p:spPr>
          <a:xfrm>
            <a:off x="2088397" y="1199225"/>
            <a:ext cx="1744136" cy="498154"/>
          </a:xfrm>
          <a:prstGeom prst="rect">
            <a:avLst/>
          </a:prstGeom>
          <a:noFill/>
          <a:ln>
            <a:noFill/>
          </a:ln>
        </p:spPr>
      </p:pic>
      <p:pic>
        <p:nvPicPr>
          <p:cNvPr id="270" name="Google Shape;270;p33"/>
          <p:cNvPicPr preferRelativeResize="0"/>
          <p:nvPr/>
        </p:nvPicPr>
        <p:blipFill rotWithShape="1">
          <a:blip r:embed="rId9">
            <a:alphaModFix/>
          </a:blip>
          <a:srcRect b="0" l="0" r="0" t="0"/>
          <a:stretch/>
        </p:blipFill>
        <p:spPr>
          <a:xfrm>
            <a:off x="699975" y="1215888"/>
            <a:ext cx="1448249" cy="502850"/>
          </a:xfrm>
          <a:prstGeom prst="rect">
            <a:avLst/>
          </a:prstGeom>
          <a:noFill/>
          <a:ln>
            <a:noFill/>
          </a:ln>
        </p:spPr>
      </p:pic>
      <p:pic>
        <p:nvPicPr>
          <p:cNvPr id="271" name="Google Shape;271;p33"/>
          <p:cNvPicPr preferRelativeResize="0"/>
          <p:nvPr/>
        </p:nvPicPr>
        <p:blipFill rotWithShape="1">
          <a:blip r:embed="rId10">
            <a:alphaModFix/>
          </a:blip>
          <a:srcRect b="0" l="0" r="0" t="0"/>
          <a:stretch/>
        </p:blipFill>
        <p:spPr>
          <a:xfrm>
            <a:off x="3322981" y="1690742"/>
            <a:ext cx="1002974" cy="350824"/>
          </a:xfrm>
          <a:prstGeom prst="rect">
            <a:avLst/>
          </a:prstGeom>
          <a:noFill/>
          <a:ln>
            <a:noFill/>
          </a:ln>
        </p:spPr>
      </p:pic>
      <p:pic>
        <p:nvPicPr>
          <p:cNvPr id="272" name="Google Shape;272;p33"/>
          <p:cNvPicPr preferRelativeResize="0"/>
          <p:nvPr/>
        </p:nvPicPr>
        <p:blipFill rotWithShape="1">
          <a:blip r:embed="rId11">
            <a:alphaModFix/>
          </a:blip>
          <a:srcRect b="0" l="0" r="0" t="0"/>
          <a:stretch/>
        </p:blipFill>
        <p:spPr>
          <a:xfrm>
            <a:off x="1767756" y="1690742"/>
            <a:ext cx="1555224" cy="336152"/>
          </a:xfrm>
          <a:prstGeom prst="rect">
            <a:avLst/>
          </a:prstGeom>
          <a:noFill/>
          <a:ln>
            <a:noFill/>
          </a:ln>
        </p:spPr>
      </p:pic>
      <p:pic>
        <p:nvPicPr>
          <p:cNvPr descr="http://www.genetics-gsa.org/images/logo.png" id="273" name="Google Shape;273;p33"/>
          <p:cNvPicPr preferRelativeResize="0"/>
          <p:nvPr/>
        </p:nvPicPr>
        <p:blipFill rotWithShape="1">
          <a:blip r:embed="rId12">
            <a:alphaModFix/>
          </a:blip>
          <a:srcRect b="0" l="0" r="0" t="0"/>
          <a:stretch/>
        </p:blipFill>
        <p:spPr>
          <a:xfrm>
            <a:off x="6395115" y="1700790"/>
            <a:ext cx="1158816" cy="579583"/>
          </a:xfrm>
          <a:prstGeom prst="rect">
            <a:avLst/>
          </a:prstGeom>
          <a:noFill/>
          <a:ln>
            <a:noFill/>
          </a:ln>
        </p:spPr>
      </p:pic>
      <p:pic>
        <p:nvPicPr>
          <p:cNvPr descr="ASBMB logo" id="274" name="Google Shape;274;p33"/>
          <p:cNvPicPr preferRelativeResize="0"/>
          <p:nvPr/>
        </p:nvPicPr>
        <p:blipFill rotWithShape="1">
          <a:blip r:embed="rId13">
            <a:alphaModFix/>
          </a:blip>
          <a:srcRect b="0" l="0" r="0" t="0"/>
          <a:stretch/>
        </p:blipFill>
        <p:spPr>
          <a:xfrm>
            <a:off x="4338231" y="1659494"/>
            <a:ext cx="1282607" cy="369535"/>
          </a:xfrm>
          <a:prstGeom prst="rect">
            <a:avLst/>
          </a:prstGeom>
          <a:noFill/>
          <a:ln>
            <a:noFill/>
          </a:ln>
        </p:spPr>
      </p:pic>
      <p:pic>
        <p:nvPicPr>
          <p:cNvPr descr="Biomed Central" id="275" name="Google Shape;275;p33"/>
          <p:cNvPicPr preferRelativeResize="0"/>
          <p:nvPr/>
        </p:nvPicPr>
        <p:blipFill rotWithShape="1">
          <a:blip r:embed="rId14">
            <a:alphaModFix/>
          </a:blip>
          <a:srcRect b="0" l="0" r="0" t="0"/>
          <a:stretch/>
        </p:blipFill>
        <p:spPr>
          <a:xfrm>
            <a:off x="3895437" y="1300353"/>
            <a:ext cx="1585870" cy="252083"/>
          </a:xfrm>
          <a:prstGeom prst="rect">
            <a:avLst/>
          </a:prstGeom>
          <a:noFill/>
          <a:ln>
            <a:noFill/>
          </a:ln>
        </p:spPr>
      </p:pic>
      <p:pic>
        <p:nvPicPr>
          <p:cNvPr descr="PNAS, Proceedings of the National Academy of Sciences" id="276" name="Google Shape;276;p33"/>
          <p:cNvPicPr preferRelativeResize="0"/>
          <p:nvPr/>
        </p:nvPicPr>
        <p:blipFill rotWithShape="1">
          <a:blip r:embed="rId15">
            <a:alphaModFix/>
          </a:blip>
          <a:srcRect b="0" l="0" r="0" t="0"/>
          <a:stretch/>
        </p:blipFill>
        <p:spPr>
          <a:xfrm>
            <a:off x="418832" y="2264797"/>
            <a:ext cx="975534" cy="220337"/>
          </a:xfrm>
          <a:prstGeom prst="rect">
            <a:avLst/>
          </a:prstGeom>
          <a:noFill/>
          <a:ln>
            <a:noFill/>
          </a:ln>
        </p:spPr>
      </p:pic>
      <p:pic>
        <p:nvPicPr>
          <p:cNvPr descr="The Lancet logo" id="277" name="Google Shape;277;p33"/>
          <p:cNvPicPr preferRelativeResize="0"/>
          <p:nvPr/>
        </p:nvPicPr>
        <p:blipFill rotWithShape="1">
          <a:blip r:embed="rId16">
            <a:alphaModFix/>
          </a:blip>
          <a:srcRect b="0" l="0" r="0" t="0"/>
          <a:stretch/>
        </p:blipFill>
        <p:spPr>
          <a:xfrm>
            <a:off x="3006732" y="2111138"/>
            <a:ext cx="1667276" cy="162858"/>
          </a:xfrm>
          <a:prstGeom prst="rect">
            <a:avLst/>
          </a:prstGeom>
          <a:noFill/>
          <a:ln>
            <a:noFill/>
          </a:ln>
        </p:spPr>
      </p:pic>
      <p:pic>
        <p:nvPicPr>
          <p:cNvPr descr="http://www.fasebj.org/local/img/journal_logo.gif" id="278" name="Google Shape;278;p33"/>
          <p:cNvPicPr preferRelativeResize="0"/>
          <p:nvPr/>
        </p:nvPicPr>
        <p:blipFill rotWithShape="1">
          <a:blip r:embed="rId17">
            <a:alphaModFix/>
          </a:blip>
          <a:srcRect b="0" l="0" r="0" t="0"/>
          <a:stretch/>
        </p:blipFill>
        <p:spPr>
          <a:xfrm>
            <a:off x="347997" y="1700636"/>
            <a:ext cx="1436695" cy="335296"/>
          </a:xfrm>
          <a:prstGeom prst="rect">
            <a:avLst/>
          </a:prstGeom>
          <a:noFill/>
          <a:ln>
            <a:noFill/>
          </a:ln>
        </p:spPr>
      </p:pic>
      <p:pic>
        <p:nvPicPr>
          <p:cNvPr id="279" name="Google Shape;279;p33"/>
          <p:cNvPicPr preferRelativeResize="0"/>
          <p:nvPr/>
        </p:nvPicPr>
        <p:blipFill rotWithShape="1">
          <a:blip r:embed="rId18">
            <a:alphaModFix/>
          </a:blip>
          <a:srcRect b="0" l="0" r="0" t="0"/>
          <a:stretch/>
        </p:blipFill>
        <p:spPr>
          <a:xfrm>
            <a:off x="5579680" y="1284117"/>
            <a:ext cx="1364585" cy="284465"/>
          </a:xfrm>
          <a:prstGeom prst="rect">
            <a:avLst/>
          </a:prstGeom>
          <a:noFill/>
          <a:ln>
            <a:noFill/>
          </a:ln>
        </p:spPr>
      </p:pic>
      <p:pic>
        <p:nvPicPr>
          <p:cNvPr descr="American Society for Microbiology" id="280" name="Google Shape;280;p33"/>
          <p:cNvPicPr preferRelativeResize="0"/>
          <p:nvPr/>
        </p:nvPicPr>
        <p:blipFill rotWithShape="1">
          <a:blip r:embed="rId19">
            <a:alphaModFix/>
          </a:blip>
          <a:srcRect b="0" l="0" r="0" t="0"/>
          <a:stretch/>
        </p:blipFill>
        <p:spPr>
          <a:xfrm>
            <a:off x="7088279" y="1275772"/>
            <a:ext cx="1011984" cy="355277"/>
          </a:xfrm>
          <a:prstGeom prst="rect">
            <a:avLst/>
          </a:prstGeom>
          <a:noFill/>
          <a:ln>
            <a:noFill/>
          </a:ln>
        </p:spPr>
      </p:pic>
      <p:pic>
        <p:nvPicPr>
          <p:cNvPr descr="American Association for Cancer Research" id="281" name="Google Shape;281;p33"/>
          <p:cNvPicPr preferRelativeResize="0"/>
          <p:nvPr/>
        </p:nvPicPr>
        <p:blipFill rotWithShape="1">
          <a:blip r:embed="rId20">
            <a:alphaModFix/>
          </a:blip>
          <a:srcRect b="0" l="0" r="0" t="0"/>
          <a:stretch/>
        </p:blipFill>
        <p:spPr>
          <a:xfrm>
            <a:off x="4720898" y="2227513"/>
            <a:ext cx="1829910" cy="179796"/>
          </a:xfrm>
          <a:prstGeom prst="rect">
            <a:avLst/>
          </a:prstGeom>
          <a:noFill/>
          <a:ln>
            <a:noFill/>
          </a:ln>
        </p:spPr>
      </p:pic>
      <p:pic>
        <p:nvPicPr>
          <p:cNvPr id="282" name="Google Shape;282;p33"/>
          <p:cNvPicPr preferRelativeResize="0"/>
          <p:nvPr/>
        </p:nvPicPr>
        <p:blipFill rotWithShape="1">
          <a:blip r:embed="rId21">
            <a:alphaModFix/>
          </a:blip>
          <a:srcRect b="0" l="0" r="0" t="0"/>
          <a:stretch/>
        </p:blipFill>
        <p:spPr>
          <a:xfrm>
            <a:off x="8051330" y="1159194"/>
            <a:ext cx="695070" cy="534324"/>
          </a:xfrm>
          <a:prstGeom prst="rect">
            <a:avLst/>
          </a:prstGeom>
          <a:noFill/>
          <a:ln>
            <a:noFill/>
          </a:ln>
        </p:spPr>
      </p:pic>
      <p:pic>
        <p:nvPicPr>
          <p:cNvPr id="283" name="Google Shape;283;p33"/>
          <p:cNvPicPr preferRelativeResize="0"/>
          <p:nvPr/>
        </p:nvPicPr>
        <p:blipFill rotWithShape="1">
          <a:blip r:embed="rId22">
            <a:alphaModFix/>
          </a:blip>
          <a:srcRect b="0" l="0" r="0" t="0"/>
          <a:stretch/>
        </p:blipFill>
        <p:spPr>
          <a:xfrm>
            <a:off x="4566216" y="2473034"/>
            <a:ext cx="1991126" cy="190481"/>
          </a:xfrm>
          <a:prstGeom prst="rect">
            <a:avLst/>
          </a:prstGeom>
          <a:noFill/>
          <a:ln>
            <a:noFill/>
          </a:ln>
        </p:spPr>
      </p:pic>
      <p:pic>
        <p:nvPicPr>
          <p:cNvPr descr="OUP logo.svg" id="284" name="Google Shape;284;p33"/>
          <p:cNvPicPr preferRelativeResize="0"/>
          <p:nvPr/>
        </p:nvPicPr>
        <p:blipFill rotWithShape="1">
          <a:blip r:embed="rId23">
            <a:alphaModFix/>
          </a:blip>
          <a:srcRect b="0" l="0" r="0" t="0"/>
          <a:stretch/>
        </p:blipFill>
        <p:spPr>
          <a:xfrm>
            <a:off x="7625895" y="2277125"/>
            <a:ext cx="1300712" cy="296976"/>
          </a:xfrm>
          <a:prstGeom prst="rect">
            <a:avLst/>
          </a:prstGeom>
          <a:noFill/>
          <a:ln>
            <a:noFill/>
          </a:ln>
        </p:spPr>
      </p:pic>
      <p:pic>
        <p:nvPicPr>
          <p:cNvPr id="285" name="Google Shape;285;p33"/>
          <p:cNvPicPr preferRelativeResize="0"/>
          <p:nvPr/>
        </p:nvPicPr>
        <p:blipFill rotWithShape="1">
          <a:blip r:embed="rId24">
            <a:alphaModFix/>
          </a:blip>
          <a:srcRect b="0" l="0" r="0" t="0"/>
          <a:stretch/>
        </p:blipFill>
        <p:spPr>
          <a:xfrm>
            <a:off x="6618963" y="2277140"/>
            <a:ext cx="927699" cy="306530"/>
          </a:xfrm>
          <a:prstGeom prst="rect">
            <a:avLst/>
          </a:prstGeom>
          <a:noFill/>
          <a:ln>
            <a:noFill/>
          </a:ln>
        </p:spPr>
      </p:pic>
      <p:sp>
        <p:nvSpPr>
          <p:cNvPr id="286" name="Google Shape;286;p33"/>
          <p:cNvSpPr/>
          <p:nvPr/>
        </p:nvSpPr>
        <p:spPr>
          <a:xfrm>
            <a:off x="3080726" y="2343152"/>
            <a:ext cx="1354933" cy="267078"/>
          </a:xfrm>
          <a:prstGeom prst="rect">
            <a:avLst/>
          </a:prstGeom>
          <a:noFill/>
          <a:ln>
            <a:noFill/>
          </a:ln>
        </p:spPr>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34"/>
          <p:cNvPicPr preferRelativeResize="0"/>
          <p:nvPr/>
        </p:nvPicPr>
        <p:blipFill rotWithShape="1">
          <a:blip r:embed="rId3">
            <a:alphaModFix/>
          </a:blip>
          <a:srcRect b="0" l="0" r="0" t="0"/>
          <a:stretch/>
        </p:blipFill>
        <p:spPr>
          <a:xfrm>
            <a:off x="4313114" y="2760843"/>
            <a:ext cx="1740776" cy="677958"/>
          </a:xfrm>
          <a:prstGeom prst="rect">
            <a:avLst/>
          </a:prstGeom>
          <a:noFill/>
          <a:ln>
            <a:noFill/>
          </a:ln>
        </p:spPr>
      </p:pic>
      <p:pic>
        <p:nvPicPr>
          <p:cNvPr id="293" name="Google Shape;293;p34"/>
          <p:cNvPicPr preferRelativeResize="0"/>
          <p:nvPr/>
        </p:nvPicPr>
        <p:blipFill rotWithShape="1">
          <a:blip r:embed="rId4">
            <a:alphaModFix/>
          </a:blip>
          <a:srcRect b="0" l="0" r="0" t="0"/>
          <a:stretch/>
        </p:blipFill>
        <p:spPr>
          <a:xfrm>
            <a:off x="3950593" y="1764923"/>
            <a:ext cx="1674837" cy="665286"/>
          </a:xfrm>
          <a:prstGeom prst="rect">
            <a:avLst/>
          </a:prstGeom>
          <a:noFill/>
          <a:ln>
            <a:noFill/>
          </a:ln>
        </p:spPr>
      </p:pic>
      <p:pic>
        <p:nvPicPr>
          <p:cNvPr id="294" name="Google Shape;294;p34"/>
          <p:cNvPicPr preferRelativeResize="0"/>
          <p:nvPr/>
        </p:nvPicPr>
        <p:blipFill rotWithShape="1">
          <a:blip r:embed="rId5">
            <a:alphaModFix/>
          </a:blip>
          <a:srcRect b="0" l="0" r="0" t="0"/>
          <a:stretch/>
        </p:blipFill>
        <p:spPr>
          <a:xfrm>
            <a:off x="4912944" y="1120081"/>
            <a:ext cx="1694619" cy="418180"/>
          </a:xfrm>
          <a:prstGeom prst="rect">
            <a:avLst/>
          </a:prstGeom>
          <a:noFill/>
          <a:ln>
            <a:noFill/>
          </a:ln>
        </p:spPr>
      </p:pic>
      <p:pic>
        <p:nvPicPr>
          <p:cNvPr id="295" name="Google Shape;295;p34"/>
          <p:cNvPicPr preferRelativeResize="0"/>
          <p:nvPr/>
        </p:nvPicPr>
        <p:blipFill rotWithShape="1">
          <a:blip r:embed="rId6">
            <a:alphaModFix/>
          </a:blip>
          <a:srcRect b="0" l="0" r="0" t="0"/>
          <a:stretch/>
        </p:blipFill>
        <p:spPr>
          <a:xfrm>
            <a:off x="3795287" y="1056776"/>
            <a:ext cx="580259" cy="563909"/>
          </a:xfrm>
          <a:prstGeom prst="rect">
            <a:avLst/>
          </a:prstGeom>
          <a:noFill/>
          <a:ln>
            <a:noFill/>
          </a:ln>
        </p:spPr>
      </p:pic>
      <p:pic>
        <p:nvPicPr>
          <p:cNvPr descr="MRC - Medical Research Council" id="296" name="Google Shape;296;p34"/>
          <p:cNvPicPr preferRelativeResize="0"/>
          <p:nvPr/>
        </p:nvPicPr>
        <p:blipFill rotWithShape="1">
          <a:blip r:embed="rId7">
            <a:alphaModFix/>
          </a:blip>
          <a:srcRect b="0" l="0" r="0" t="0"/>
          <a:stretch/>
        </p:blipFill>
        <p:spPr>
          <a:xfrm>
            <a:off x="5397802" y="2422359"/>
            <a:ext cx="1312176" cy="557574"/>
          </a:xfrm>
          <a:prstGeom prst="rect">
            <a:avLst/>
          </a:prstGeom>
          <a:noFill/>
          <a:ln>
            <a:noFill/>
          </a:ln>
        </p:spPr>
      </p:pic>
      <p:pic>
        <p:nvPicPr>
          <p:cNvPr descr="Human frontier science program - Funding frontier research into complex biological systems" id="297" name="Google Shape;297;p34"/>
          <p:cNvPicPr preferRelativeResize="0"/>
          <p:nvPr/>
        </p:nvPicPr>
        <p:blipFill rotWithShape="1">
          <a:blip r:embed="rId8">
            <a:alphaModFix/>
          </a:blip>
          <a:srcRect b="0" l="0" r="0" t="0"/>
          <a:stretch/>
        </p:blipFill>
        <p:spPr>
          <a:xfrm>
            <a:off x="739249" y="2815430"/>
            <a:ext cx="3283736" cy="443525"/>
          </a:xfrm>
          <a:prstGeom prst="rect">
            <a:avLst/>
          </a:prstGeom>
          <a:noFill/>
          <a:ln>
            <a:noFill/>
          </a:ln>
        </p:spPr>
      </p:pic>
      <p:pic>
        <p:nvPicPr>
          <p:cNvPr id="298" name="Google Shape;298;p34"/>
          <p:cNvPicPr preferRelativeResize="0"/>
          <p:nvPr/>
        </p:nvPicPr>
        <p:blipFill rotWithShape="1">
          <a:blip r:embed="rId9">
            <a:alphaModFix/>
          </a:blip>
          <a:srcRect b="0" l="0" r="0" t="0"/>
          <a:stretch/>
        </p:blipFill>
        <p:spPr>
          <a:xfrm>
            <a:off x="2693587" y="2422359"/>
            <a:ext cx="1246237" cy="234434"/>
          </a:xfrm>
          <a:prstGeom prst="rect">
            <a:avLst/>
          </a:prstGeom>
          <a:noFill/>
          <a:ln>
            <a:noFill/>
          </a:ln>
        </p:spPr>
      </p:pic>
      <p:pic>
        <p:nvPicPr>
          <p:cNvPr id="299" name="Google Shape;299;p34"/>
          <p:cNvPicPr preferRelativeResize="0"/>
          <p:nvPr/>
        </p:nvPicPr>
        <p:blipFill rotWithShape="1">
          <a:blip r:embed="rId10">
            <a:alphaModFix/>
          </a:blip>
          <a:srcRect b="0" l="0" r="0" t="0"/>
          <a:stretch/>
        </p:blipFill>
        <p:spPr>
          <a:xfrm>
            <a:off x="739249" y="1830709"/>
            <a:ext cx="2855136" cy="240770"/>
          </a:xfrm>
          <a:prstGeom prst="rect">
            <a:avLst/>
          </a:prstGeom>
          <a:noFill/>
          <a:ln>
            <a:noFill/>
          </a:ln>
        </p:spPr>
      </p:pic>
      <p:pic>
        <p:nvPicPr>
          <p:cNvPr id="300" name="Google Shape;300;p34"/>
          <p:cNvPicPr preferRelativeResize="0"/>
          <p:nvPr/>
        </p:nvPicPr>
        <p:blipFill rotWithShape="1">
          <a:blip r:embed="rId11">
            <a:alphaModFix/>
          </a:blip>
          <a:srcRect b="0" l="0" r="0" t="0"/>
          <a:stretch/>
        </p:blipFill>
        <p:spPr>
          <a:xfrm>
            <a:off x="5809706" y="1713600"/>
            <a:ext cx="1213268" cy="570245"/>
          </a:xfrm>
          <a:prstGeom prst="rect">
            <a:avLst/>
          </a:prstGeom>
          <a:noFill/>
          <a:ln>
            <a:noFill/>
          </a:ln>
        </p:spPr>
      </p:pic>
      <p:pic>
        <p:nvPicPr>
          <p:cNvPr id="301" name="Google Shape;301;p34"/>
          <p:cNvPicPr preferRelativeResize="0"/>
          <p:nvPr/>
        </p:nvPicPr>
        <p:blipFill rotWithShape="1">
          <a:blip r:embed="rId12">
            <a:alphaModFix/>
          </a:blip>
          <a:srcRect b="0" l="0" r="0" t="0"/>
          <a:stretch/>
        </p:blipFill>
        <p:spPr>
          <a:xfrm>
            <a:off x="739249" y="1101477"/>
            <a:ext cx="2808979" cy="487876"/>
          </a:xfrm>
          <a:prstGeom prst="rect">
            <a:avLst/>
          </a:prstGeom>
          <a:noFill/>
          <a:ln>
            <a:noFill/>
          </a:ln>
        </p:spPr>
      </p:pic>
      <p:sp>
        <p:nvSpPr>
          <p:cNvPr id="302" name="Google Shape;302;p34"/>
          <p:cNvSpPr txBox="1"/>
          <p:nvPr>
            <p:ph idx="1" type="body"/>
          </p:nvPr>
        </p:nvSpPr>
        <p:spPr>
          <a:xfrm>
            <a:off x="311700" y="3549750"/>
            <a:ext cx="8520600" cy="1095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A number of funders encourage preprints as evidence of productivity in grant applications &amp; reports</a:t>
            </a:r>
            <a:endParaRPr/>
          </a:p>
          <a:p>
            <a:pPr indent="0" lvl="0" marL="0" rtl="0" algn="l">
              <a:spcBef>
                <a:spcPts val="0"/>
              </a:spcBef>
              <a:spcAft>
                <a:spcPts val="1600"/>
              </a:spcAft>
              <a:buNone/>
            </a:pPr>
            <a:r>
              <a:rPr lang="en"/>
              <a:t>List and links to policies at </a:t>
            </a:r>
            <a:r>
              <a:rPr lang="en">
                <a:solidFill>
                  <a:srgbClr val="DD3333"/>
                </a:solidFill>
              </a:rPr>
              <a:t>asapbio.org/funder-policies</a:t>
            </a:r>
            <a:r>
              <a:rPr lang="en"/>
              <a:t> </a:t>
            </a:r>
            <a:endParaRPr/>
          </a:p>
        </p:txBody>
      </p:sp>
      <p:sp>
        <p:nvSpPr>
          <p:cNvPr id="303" name="Google Shape;303;p34"/>
          <p:cNvSpPr txBox="1"/>
          <p:nvPr>
            <p:ph type="title"/>
          </p:nvPr>
        </p:nvSpPr>
        <p:spPr>
          <a:xfrm>
            <a:off x="311700" y="292625"/>
            <a:ext cx="4517700" cy="55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in it for me?’</a:t>
            </a:r>
            <a:endParaRPr/>
          </a:p>
        </p:txBody>
      </p:sp>
      <p:sp>
        <p:nvSpPr>
          <p:cNvPr id="304" name="Google Shape;304;p34"/>
          <p:cNvSpPr txBox="1"/>
          <p:nvPr/>
        </p:nvSpPr>
        <p:spPr>
          <a:xfrm>
            <a:off x="393638" y="3549750"/>
            <a:ext cx="8038200" cy="75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5"/>
          <p:cNvSpPr txBox="1"/>
          <p:nvPr>
            <p:ph idx="2" type="body"/>
          </p:nvPr>
        </p:nvSpPr>
        <p:spPr>
          <a:xfrm>
            <a:off x="386450" y="1149300"/>
            <a:ext cx="8520600" cy="178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500"/>
          </a:p>
          <a:p>
            <a:pPr indent="0" lvl="0" marL="0" rtl="0" algn="l">
              <a:lnSpc>
                <a:spcPct val="100000"/>
              </a:lnSpc>
              <a:spcBef>
                <a:spcPts val="0"/>
              </a:spcBef>
              <a:spcAft>
                <a:spcPts val="0"/>
              </a:spcAft>
              <a:buNone/>
            </a:pPr>
            <a:r>
              <a:t/>
            </a:r>
            <a:endParaRPr sz="1500"/>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spcBef>
                <a:spcPts val="0"/>
              </a:spcBef>
              <a:spcAft>
                <a:spcPts val="0"/>
              </a:spcAft>
              <a:buNone/>
            </a:pPr>
            <a:r>
              <a:t/>
            </a:r>
            <a:endParaRPr sz="1400"/>
          </a:p>
          <a:p>
            <a:pPr indent="0" lvl="0" marL="0" rtl="0" algn="l">
              <a:lnSpc>
                <a:spcPct val="100000"/>
              </a:lnSpc>
              <a:spcBef>
                <a:spcPts val="1600"/>
              </a:spcBef>
              <a:spcAft>
                <a:spcPts val="0"/>
              </a:spcAft>
              <a:buNone/>
            </a:pPr>
            <a:r>
              <a:t/>
            </a:r>
            <a:endParaRPr sz="1400"/>
          </a:p>
          <a:p>
            <a:pPr indent="0" lvl="0" marL="0" rtl="0" algn="l">
              <a:lnSpc>
                <a:spcPct val="100000"/>
              </a:lnSpc>
              <a:spcBef>
                <a:spcPts val="0"/>
              </a:spcBef>
              <a:spcAft>
                <a:spcPts val="0"/>
              </a:spcAft>
              <a:buNone/>
            </a:pPr>
            <a:r>
              <a:t/>
            </a:r>
            <a:endParaRPr sz="1400"/>
          </a:p>
        </p:txBody>
      </p:sp>
      <p:sp>
        <p:nvSpPr>
          <p:cNvPr id="310" name="Google Shape;310;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‘What’s in it for me?’</a:t>
            </a:r>
            <a:endParaRPr/>
          </a:p>
          <a:p>
            <a:pPr indent="0" lvl="0" marL="0" rtl="0" algn="l">
              <a:spcBef>
                <a:spcPts val="0"/>
              </a:spcBef>
              <a:spcAft>
                <a:spcPts val="0"/>
              </a:spcAft>
              <a:buNone/>
            </a:pPr>
            <a:r>
              <a:t/>
            </a:r>
            <a:endParaRPr/>
          </a:p>
        </p:txBody>
      </p:sp>
      <p:sp>
        <p:nvSpPr>
          <p:cNvPr id="311" name="Google Shape;311;p35"/>
          <p:cNvSpPr txBox="1"/>
          <p:nvPr/>
        </p:nvSpPr>
        <p:spPr>
          <a:xfrm>
            <a:off x="4792450" y="3708050"/>
            <a:ext cx="3789000" cy="7167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n" sz="1100">
                <a:solidFill>
                  <a:srgbClr val="6E6E70"/>
                </a:solidFill>
                <a:latin typeface="Nunito"/>
                <a:ea typeface="Nunito"/>
                <a:cs typeface="Nunito"/>
                <a:sym typeface="Nunito"/>
              </a:rPr>
              <a:t>Fu and Hughey. eLife 2019;8:e52646. </a:t>
            </a:r>
            <a:r>
              <a:rPr lang="en" sz="1100">
                <a:solidFill>
                  <a:srgbClr val="18A4D9"/>
                </a:solidFill>
                <a:latin typeface="Nunito"/>
                <a:ea typeface="Nunito"/>
                <a:cs typeface="Nunito"/>
                <a:sym typeface="Nunito"/>
              </a:rPr>
              <a:t>DOI: https://doi.org/10.7554/eLife.52646</a:t>
            </a:r>
            <a:endParaRPr sz="1100">
              <a:solidFill>
                <a:srgbClr val="18A4D9"/>
              </a:solidFill>
              <a:latin typeface="Nunito"/>
              <a:ea typeface="Nunito"/>
              <a:cs typeface="Nunito"/>
              <a:sym typeface="Nunito"/>
            </a:endParaRPr>
          </a:p>
          <a:p>
            <a:pPr indent="0" lvl="0" marL="0" rtl="0" algn="l">
              <a:spcBef>
                <a:spcPts val="0"/>
              </a:spcBef>
              <a:spcAft>
                <a:spcPts val="0"/>
              </a:spcAft>
              <a:buNone/>
            </a:pPr>
            <a:r>
              <a:t/>
            </a:r>
            <a:endParaRPr>
              <a:solidFill>
                <a:schemeClr val="dk2"/>
              </a:solidFill>
              <a:latin typeface="Nunito"/>
              <a:ea typeface="Nunito"/>
              <a:cs typeface="Nunito"/>
              <a:sym typeface="Nunito"/>
            </a:endParaRPr>
          </a:p>
        </p:txBody>
      </p:sp>
      <p:sp>
        <p:nvSpPr>
          <p:cNvPr id="312" name="Google Shape;312;p35"/>
          <p:cNvSpPr txBox="1"/>
          <p:nvPr/>
        </p:nvSpPr>
        <p:spPr>
          <a:xfrm>
            <a:off x="5035525" y="3446575"/>
            <a:ext cx="3386400" cy="71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t/>
            </a:r>
            <a:endParaRPr sz="800">
              <a:solidFill>
                <a:srgbClr val="18A4D9"/>
              </a:solidFill>
              <a:latin typeface="Nunito"/>
              <a:ea typeface="Nunito"/>
              <a:cs typeface="Nunito"/>
              <a:sym typeface="Nunito"/>
            </a:endParaRPr>
          </a:p>
          <a:p>
            <a:pPr indent="0" lvl="0" marL="0" rtl="0" algn="l">
              <a:spcBef>
                <a:spcPts val="1200"/>
              </a:spcBef>
              <a:spcAft>
                <a:spcPts val="0"/>
              </a:spcAft>
              <a:buNone/>
            </a:pPr>
            <a:r>
              <a:t/>
            </a:r>
            <a:endParaRPr>
              <a:latin typeface="Nunito"/>
              <a:ea typeface="Nunito"/>
              <a:cs typeface="Nunito"/>
              <a:sym typeface="Nunito"/>
            </a:endParaRPr>
          </a:p>
        </p:txBody>
      </p:sp>
      <p:sp>
        <p:nvSpPr>
          <p:cNvPr id="313" name="Google Shape;313;p35"/>
          <p:cNvSpPr txBox="1"/>
          <p:nvPr/>
        </p:nvSpPr>
        <p:spPr>
          <a:xfrm>
            <a:off x="4683025" y="1374725"/>
            <a:ext cx="4091400" cy="122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2"/>
                </a:solidFill>
                <a:highlight>
                  <a:srgbClr val="FFFFFF"/>
                </a:highlight>
                <a:latin typeface="Nunito"/>
                <a:ea typeface="Nunito"/>
                <a:cs typeface="Nunito"/>
                <a:sym typeface="Nunito"/>
              </a:rPr>
              <a:t>Having a preprint on bioRxiv is associated with a higher Altmetric Attention Score and more citations of the peer-reviewed article</a:t>
            </a:r>
            <a:endParaRPr sz="1300">
              <a:solidFill>
                <a:schemeClr val="dk2"/>
              </a:solidFill>
              <a:latin typeface="Nunito"/>
              <a:ea typeface="Nunito"/>
              <a:cs typeface="Nunito"/>
              <a:sym typeface="Nunito"/>
            </a:endParaRPr>
          </a:p>
          <a:p>
            <a:pPr indent="0" lvl="0" marL="0" rtl="0" algn="l">
              <a:spcBef>
                <a:spcPts val="1200"/>
              </a:spcBef>
              <a:spcAft>
                <a:spcPts val="0"/>
              </a:spcAft>
              <a:buNone/>
            </a:pPr>
            <a:r>
              <a:t/>
            </a:r>
            <a:endParaRPr sz="1300">
              <a:solidFill>
                <a:schemeClr val="dk2"/>
              </a:solidFill>
              <a:highlight>
                <a:srgbClr val="FFFFFF"/>
              </a:highlight>
              <a:latin typeface="Nunito"/>
              <a:ea typeface="Nunito"/>
              <a:cs typeface="Nunito"/>
              <a:sym typeface="Nunito"/>
            </a:endParaRPr>
          </a:p>
        </p:txBody>
      </p:sp>
      <p:pic>
        <p:nvPicPr>
          <p:cNvPr id="314" name="Google Shape;314;p35"/>
          <p:cNvPicPr preferRelativeResize="0"/>
          <p:nvPr/>
        </p:nvPicPr>
        <p:blipFill>
          <a:blip r:embed="rId3">
            <a:alphaModFix/>
          </a:blip>
          <a:stretch>
            <a:fillRect/>
          </a:stretch>
        </p:blipFill>
        <p:spPr>
          <a:xfrm>
            <a:off x="931275" y="1012850"/>
            <a:ext cx="3258500" cy="374964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13" name="Shape 113"/>
        <p:cNvGrpSpPr/>
        <p:nvPr/>
      </p:nvGrpSpPr>
      <p:grpSpPr>
        <a:xfrm>
          <a:off x="0" y="0"/>
          <a:ext cx="0" cy="0"/>
          <a:chOff x="0" y="0"/>
          <a:chExt cx="0" cy="0"/>
        </a:xfrm>
      </p:grpSpPr>
      <p:sp>
        <p:nvSpPr>
          <p:cNvPr id="114" name="Google Shape;114;p18"/>
          <p:cNvSpPr txBox="1"/>
          <p:nvPr/>
        </p:nvSpPr>
        <p:spPr>
          <a:xfrm>
            <a:off x="0" y="0"/>
            <a:ext cx="1553700" cy="5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Nunito"/>
                <a:ea typeface="Nunito"/>
                <a:cs typeface="Nunito"/>
                <a:sym typeface="Nunito"/>
              </a:rPr>
              <a:t>Section 1</a:t>
            </a:r>
            <a:endParaRPr sz="2400">
              <a:latin typeface="Nunito"/>
              <a:ea typeface="Nunito"/>
              <a:cs typeface="Nunito"/>
              <a:sym typeface="Nunito"/>
            </a:endParaRPr>
          </a:p>
        </p:txBody>
      </p:sp>
      <p:sp>
        <p:nvSpPr>
          <p:cNvPr id="115" name="Google Shape;115;p18"/>
          <p:cNvSpPr txBox="1"/>
          <p:nvPr/>
        </p:nvSpPr>
        <p:spPr>
          <a:xfrm>
            <a:off x="706500" y="1866000"/>
            <a:ext cx="7731000" cy="141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Nunito"/>
                <a:ea typeface="Nunito"/>
                <a:cs typeface="Nunito"/>
                <a:sym typeface="Nunito"/>
              </a:rPr>
              <a:t>What are preprints? What is the impact of preprinting?</a:t>
            </a:r>
            <a:endParaRPr sz="2400">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6"/>
          <p:cNvSpPr txBox="1"/>
          <p:nvPr>
            <p:ph idx="2" type="body"/>
          </p:nvPr>
        </p:nvSpPr>
        <p:spPr>
          <a:xfrm>
            <a:off x="386450" y="1149300"/>
            <a:ext cx="8520600" cy="178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500"/>
          </a:p>
          <a:p>
            <a:pPr indent="0" lvl="0" marL="0" rtl="0" algn="l">
              <a:lnSpc>
                <a:spcPct val="100000"/>
              </a:lnSpc>
              <a:spcBef>
                <a:spcPts val="0"/>
              </a:spcBef>
              <a:spcAft>
                <a:spcPts val="0"/>
              </a:spcAft>
              <a:buNone/>
            </a:pPr>
            <a:r>
              <a:t/>
            </a:r>
            <a:endParaRPr sz="1500"/>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spcBef>
                <a:spcPts val="0"/>
              </a:spcBef>
              <a:spcAft>
                <a:spcPts val="0"/>
              </a:spcAft>
              <a:buNone/>
            </a:pPr>
            <a:r>
              <a:t/>
            </a:r>
            <a:endParaRPr sz="1400"/>
          </a:p>
          <a:p>
            <a:pPr indent="0" lvl="0" marL="0" rtl="0" algn="l">
              <a:lnSpc>
                <a:spcPct val="100000"/>
              </a:lnSpc>
              <a:spcBef>
                <a:spcPts val="1600"/>
              </a:spcBef>
              <a:spcAft>
                <a:spcPts val="0"/>
              </a:spcAft>
              <a:buNone/>
            </a:pPr>
            <a:r>
              <a:t/>
            </a:r>
            <a:endParaRPr sz="1400"/>
          </a:p>
          <a:p>
            <a:pPr indent="0" lvl="0" marL="0" rtl="0" algn="l">
              <a:lnSpc>
                <a:spcPct val="100000"/>
              </a:lnSpc>
              <a:spcBef>
                <a:spcPts val="0"/>
              </a:spcBef>
              <a:spcAft>
                <a:spcPts val="0"/>
              </a:spcAft>
              <a:buNone/>
            </a:pPr>
            <a:r>
              <a:t/>
            </a:r>
            <a:endParaRPr sz="1400"/>
          </a:p>
        </p:txBody>
      </p:sp>
      <p:sp>
        <p:nvSpPr>
          <p:cNvPr id="320" name="Google Shape;320;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‘What’s in it for me?’</a:t>
            </a:r>
            <a:endParaRPr/>
          </a:p>
        </p:txBody>
      </p:sp>
      <p:sp>
        <p:nvSpPr>
          <p:cNvPr id="321" name="Google Shape;321;p36"/>
          <p:cNvSpPr txBox="1"/>
          <p:nvPr/>
        </p:nvSpPr>
        <p:spPr>
          <a:xfrm>
            <a:off x="618400" y="4221350"/>
            <a:ext cx="7322700" cy="2034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Clr>
                <a:schemeClr val="dk1"/>
              </a:buClr>
              <a:buSzPts val="1100"/>
              <a:buFont typeface="Arial"/>
              <a:buNone/>
            </a:pPr>
            <a:r>
              <a:rPr lang="en" sz="1100">
                <a:solidFill>
                  <a:schemeClr val="dk2"/>
                </a:solidFill>
                <a:latin typeface="Nunito"/>
                <a:ea typeface="Nunito"/>
                <a:cs typeface="Nunito"/>
                <a:sym typeface="Nunito"/>
              </a:rPr>
              <a:t>The effect of bioRxiv preprints on citations and altmetrics. Nicholas Fraser, Fakhri Momeni, Philipp Mayr, Isabella Peters. bioRxiv 673665; doi: https://doi.org/10.1101/673665</a:t>
            </a:r>
            <a:endParaRPr sz="1100">
              <a:solidFill>
                <a:schemeClr val="dk2"/>
              </a:solidFill>
              <a:latin typeface="Nunito"/>
              <a:ea typeface="Nunito"/>
              <a:cs typeface="Nunito"/>
              <a:sym typeface="Nunito"/>
            </a:endParaRPr>
          </a:p>
          <a:p>
            <a:pPr indent="0" lvl="0" marL="0" rtl="0" algn="l">
              <a:lnSpc>
                <a:spcPct val="125000"/>
              </a:lnSpc>
              <a:spcBef>
                <a:spcPts val="0"/>
              </a:spcBef>
              <a:spcAft>
                <a:spcPts val="0"/>
              </a:spcAft>
              <a:buNone/>
            </a:pPr>
            <a:r>
              <a:t/>
            </a:r>
            <a:endParaRPr sz="1200">
              <a:solidFill>
                <a:schemeClr val="dk2"/>
              </a:solidFill>
              <a:latin typeface="Nunito"/>
              <a:ea typeface="Nunito"/>
              <a:cs typeface="Nunito"/>
              <a:sym typeface="Nunito"/>
            </a:endParaRPr>
          </a:p>
          <a:p>
            <a:pPr indent="0" lvl="0" marL="0" rtl="0" algn="l">
              <a:lnSpc>
                <a:spcPct val="125000"/>
              </a:lnSpc>
              <a:spcBef>
                <a:spcPts val="0"/>
              </a:spcBef>
              <a:spcAft>
                <a:spcPts val="0"/>
              </a:spcAft>
              <a:buNone/>
            </a:pPr>
            <a:r>
              <a:t/>
            </a:r>
            <a:endParaRPr sz="1200">
              <a:solidFill>
                <a:schemeClr val="dk2"/>
              </a:solidFill>
              <a:latin typeface="Nunito"/>
              <a:ea typeface="Nunito"/>
              <a:cs typeface="Nunito"/>
              <a:sym typeface="Nunito"/>
            </a:endParaRPr>
          </a:p>
          <a:p>
            <a:pPr indent="0" lvl="0" marL="0" rtl="0" algn="l">
              <a:spcBef>
                <a:spcPts val="0"/>
              </a:spcBef>
              <a:spcAft>
                <a:spcPts val="0"/>
              </a:spcAft>
              <a:buNone/>
            </a:pPr>
            <a:r>
              <a:t/>
            </a:r>
            <a:endParaRPr sz="1100">
              <a:solidFill>
                <a:schemeClr val="dk2"/>
              </a:solidFill>
              <a:latin typeface="Nunito"/>
              <a:ea typeface="Nunito"/>
              <a:cs typeface="Nunito"/>
              <a:sym typeface="Nunito"/>
            </a:endParaRPr>
          </a:p>
        </p:txBody>
      </p:sp>
      <p:sp>
        <p:nvSpPr>
          <p:cNvPr id="322" name="Google Shape;322;p36"/>
          <p:cNvSpPr txBox="1"/>
          <p:nvPr/>
        </p:nvSpPr>
        <p:spPr>
          <a:xfrm>
            <a:off x="6326100" y="1305300"/>
            <a:ext cx="25062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2"/>
                </a:solidFill>
                <a:latin typeface="Nunito"/>
                <a:ea typeface="Nunito"/>
                <a:cs typeface="Nunito"/>
                <a:sym typeface="Nunito"/>
              </a:rPr>
              <a:t>Papers posted to bioRxiv receive citations prior to journal publication</a:t>
            </a:r>
            <a:endParaRPr>
              <a:solidFill>
                <a:schemeClr val="dk2"/>
              </a:solidFill>
              <a:latin typeface="Nunito"/>
              <a:ea typeface="Nunito"/>
              <a:cs typeface="Nunito"/>
              <a:sym typeface="Nunito"/>
            </a:endParaRPr>
          </a:p>
          <a:p>
            <a:pPr indent="0" lvl="0" marL="0" rtl="0" algn="l">
              <a:lnSpc>
                <a:spcPct val="115000"/>
              </a:lnSpc>
              <a:spcBef>
                <a:spcPts val="1200"/>
              </a:spcBef>
              <a:spcAft>
                <a:spcPts val="0"/>
              </a:spcAft>
              <a:buNone/>
            </a:pPr>
            <a:r>
              <a:t/>
            </a:r>
            <a:endParaRPr>
              <a:solidFill>
                <a:schemeClr val="dk2"/>
              </a:solidFill>
              <a:latin typeface="Nunito"/>
              <a:ea typeface="Nunito"/>
              <a:cs typeface="Nunito"/>
              <a:sym typeface="Nunito"/>
            </a:endParaRPr>
          </a:p>
          <a:p>
            <a:pPr indent="0" lvl="0" marL="0" rtl="0" algn="l">
              <a:lnSpc>
                <a:spcPct val="115000"/>
              </a:lnSpc>
              <a:spcBef>
                <a:spcPts val="1200"/>
              </a:spcBef>
              <a:spcAft>
                <a:spcPts val="0"/>
              </a:spcAft>
              <a:buNone/>
            </a:pPr>
            <a:r>
              <a:rPr lang="en">
                <a:solidFill>
                  <a:schemeClr val="dk2"/>
                </a:solidFill>
                <a:latin typeface="Nunito"/>
                <a:ea typeface="Nunito"/>
                <a:cs typeface="Nunito"/>
                <a:sym typeface="Nunito"/>
              </a:rPr>
              <a:t>Preprints can </a:t>
            </a:r>
            <a:r>
              <a:rPr b="1" lang="en">
                <a:solidFill>
                  <a:schemeClr val="dk2"/>
                </a:solidFill>
                <a:latin typeface="Nunito"/>
                <a:ea typeface="Nunito"/>
                <a:cs typeface="Nunito"/>
                <a:sym typeface="Nunito"/>
              </a:rPr>
              <a:t>extend the reach</a:t>
            </a:r>
            <a:r>
              <a:rPr lang="en">
                <a:solidFill>
                  <a:schemeClr val="dk2"/>
                </a:solidFill>
                <a:latin typeface="Nunito"/>
                <a:ea typeface="Nunito"/>
                <a:cs typeface="Nunito"/>
                <a:sym typeface="Nunito"/>
              </a:rPr>
              <a:t> of the work</a:t>
            </a:r>
            <a:endParaRPr>
              <a:solidFill>
                <a:schemeClr val="dk2"/>
              </a:solidFill>
              <a:latin typeface="Nunito"/>
              <a:ea typeface="Nunito"/>
              <a:cs typeface="Nunito"/>
              <a:sym typeface="Nunito"/>
            </a:endParaRPr>
          </a:p>
          <a:p>
            <a:pPr indent="0" lvl="0" marL="0" rtl="0" algn="l">
              <a:spcBef>
                <a:spcPts val="1200"/>
              </a:spcBef>
              <a:spcAft>
                <a:spcPts val="0"/>
              </a:spcAft>
              <a:buNone/>
            </a:pPr>
            <a:r>
              <a:t/>
            </a:r>
            <a:endParaRPr sz="1300">
              <a:solidFill>
                <a:schemeClr val="dk2"/>
              </a:solidFill>
              <a:highlight>
                <a:srgbClr val="FFFFFF"/>
              </a:highlight>
              <a:latin typeface="Nunito"/>
              <a:ea typeface="Nunito"/>
              <a:cs typeface="Nunito"/>
              <a:sym typeface="Nunito"/>
            </a:endParaRPr>
          </a:p>
        </p:txBody>
      </p:sp>
      <p:pic>
        <p:nvPicPr>
          <p:cNvPr id="323" name="Google Shape;323;p36"/>
          <p:cNvPicPr preferRelativeResize="0"/>
          <p:nvPr/>
        </p:nvPicPr>
        <p:blipFill>
          <a:blip r:embed="rId3">
            <a:alphaModFix/>
          </a:blip>
          <a:stretch>
            <a:fillRect/>
          </a:stretch>
        </p:blipFill>
        <p:spPr>
          <a:xfrm>
            <a:off x="646600" y="1046450"/>
            <a:ext cx="5445600" cy="32588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in it for me? </a:t>
            </a:r>
            <a:endParaRPr/>
          </a:p>
        </p:txBody>
      </p:sp>
      <p:pic>
        <p:nvPicPr>
          <p:cNvPr id="329" name="Google Shape;329;p37"/>
          <p:cNvPicPr preferRelativeResize="0"/>
          <p:nvPr/>
        </p:nvPicPr>
        <p:blipFill rotWithShape="1">
          <a:blip r:embed="rId3">
            <a:alphaModFix/>
          </a:blip>
          <a:srcRect b="0" l="0" r="0" t="27756"/>
          <a:stretch/>
        </p:blipFill>
        <p:spPr>
          <a:xfrm>
            <a:off x="4651600" y="965263"/>
            <a:ext cx="3956026" cy="3212974"/>
          </a:xfrm>
          <a:prstGeom prst="rect">
            <a:avLst/>
          </a:prstGeom>
          <a:noFill/>
          <a:ln>
            <a:noFill/>
          </a:ln>
        </p:spPr>
      </p:pic>
      <p:pic>
        <p:nvPicPr>
          <p:cNvPr id="330" name="Google Shape;330;p37"/>
          <p:cNvPicPr preferRelativeResize="0"/>
          <p:nvPr/>
        </p:nvPicPr>
        <p:blipFill rotWithShape="1">
          <a:blip r:embed="rId3">
            <a:alphaModFix/>
          </a:blip>
          <a:srcRect b="72448" l="0" r="0" t="0"/>
          <a:stretch/>
        </p:blipFill>
        <p:spPr>
          <a:xfrm>
            <a:off x="424850" y="1545475"/>
            <a:ext cx="3956026" cy="122532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34" name="Shape 334"/>
        <p:cNvGrpSpPr/>
        <p:nvPr/>
      </p:nvGrpSpPr>
      <p:grpSpPr>
        <a:xfrm>
          <a:off x="0" y="0"/>
          <a:ext cx="0" cy="0"/>
          <a:chOff x="0" y="0"/>
          <a:chExt cx="0" cy="0"/>
        </a:xfrm>
      </p:grpSpPr>
      <p:sp>
        <p:nvSpPr>
          <p:cNvPr id="335" name="Google Shape;335;p38"/>
          <p:cNvSpPr txBox="1"/>
          <p:nvPr/>
        </p:nvSpPr>
        <p:spPr>
          <a:xfrm>
            <a:off x="0" y="0"/>
            <a:ext cx="1553700" cy="5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Nunito"/>
                <a:ea typeface="Nunito"/>
                <a:cs typeface="Nunito"/>
                <a:sym typeface="Nunito"/>
              </a:rPr>
              <a:t>Section 3</a:t>
            </a:r>
            <a:endParaRPr sz="2400">
              <a:latin typeface="Nunito"/>
              <a:ea typeface="Nunito"/>
              <a:cs typeface="Nunito"/>
              <a:sym typeface="Nunito"/>
            </a:endParaRPr>
          </a:p>
        </p:txBody>
      </p:sp>
      <p:sp>
        <p:nvSpPr>
          <p:cNvPr id="336" name="Google Shape;336;p38"/>
          <p:cNvSpPr txBox="1"/>
          <p:nvPr/>
        </p:nvSpPr>
        <p:spPr>
          <a:xfrm>
            <a:off x="706500" y="1866000"/>
            <a:ext cx="7731000" cy="141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Nunito"/>
                <a:ea typeface="Nunito"/>
                <a:cs typeface="Nunito"/>
                <a:sym typeface="Nunito"/>
              </a:rPr>
              <a:t>What are the components of a preprint?</a:t>
            </a:r>
            <a:endParaRPr sz="2400">
              <a:latin typeface="Nunito"/>
              <a:ea typeface="Nunito"/>
              <a:cs typeface="Nunito"/>
              <a:sym typeface="Nuni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9"/>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Arial"/>
              <a:buAutoNum type="alphaUcPeriod"/>
            </a:pPr>
            <a:r>
              <a:rPr lang="en">
                <a:latin typeface="Arial"/>
                <a:ea typeface="Arial"/>
                <a:cs typeface="Arial"/>
                <a:sym typeface="Arial"/>
              </a:rPr>
              <a:t>Manuscript:</a:t>
            </a:r>
            <a:endParaRPr/>
          </a:p>
        </p:txBody>
      </p:sp>
      <p:sp>
        <p:nvSpPr>
          <p:cNvPr id="342" name="Google Shape;342;p39"/>
          <p:cNvSpPr txBox="1"/>
          <p:nvPr>
            <p:ph idx="1" type="body"/>
          </p:nvPr>
        </p:nvSpPr>
        <p:spPr>
          <a:xfrm>
            <a:off x="311700" y="752275"/>
            <a:ext cx="3707400" cy="37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Complete scientific work</a:t>
            </a:r>
            <a:endParaRPr/>
          </a:p>
          <a:p>
            <a:pPr indent="0" lvl="0" marL="0" rtl="0" algn="l">
              <a:spcBef>
                <a:spcPts val="1600"/>
              </a:spcBef>
              <a:spcAft>
                <a:spcPts val="0"/>
              </a:spcAft>
              <a:buNone/>
            </a:pPr>
            <a:r>
              <a:rPr b="1" lang="en"/>
              <a:t>Structure and content:</a:t>
            </a:r>
            <a:endParaRPr b="1"/>
          </a:p>
          <a:p>
            <a:pPr indent="0" lvl="0" marL="0" rtl="0" algn="l">
              <a:spcBef>
                <a:spcPts val="0"/>
              </a:spcBef>
              <a:spcAft>
                <a:spcPts val="0"/>
              </a:spcAft>
              <a:buNone/>
            </a:pPr>
            <a:r>
              <a:rPr lang="en"/>
              <a:t>Should contain all the sections relevant to a scientific article </a:t>
            </a:r>
            <a:endParaRPr/>
          </a:p>
          <a:p>
            <a:pPr indent="0" lvl="0" marL="0" rtl="0" algn="l">
              <a:spcBef>
                <a:spcPts val="1600"/>
              </a:spcBef>
              <a:spcAft>
                <a:spcPts val="0"/>
              </a:spcAft>
              <a:buNone/>
            </a:pPr>
            <a:r>
              <a:rPr b="1" lang="en"/>
              <a:t>Manuscript length and format:</a:t>
            </a:r>
            <a:endParaRPr b="1"/>
          </a:p>
          <a:p>
            <a:pPr indent="0" lvl="0" marL="0" rtl="0" algn="l">
              <a:spcBef>
                <a:spcPts val="0"/>
              </a:spcBef>
              <a:spcAft>
                <a:spcPts val="0"/>
              </a:spcAft>
              <a:buNone/>
            </a:pPr>
            <a:r>
              <a:rPr lang="en"/>
              <a:t>A preprint has more freedom compared to a journal submission</a:t>
            </a:r>
            <a:endParaRPr/>
          </a:p>
          <a:p>
            <a:pPr indent="0" lvl="0" marL="0" rtl="0" algn="l">
              <a:spcBef>
                <a:spcPts val="1600"/>
              </a:spcBef>
              <a:spcAft>
                <a:spcPts val="0"/>
              </a:spcAft>
              <a:buNone/>
            </a:pPr>
            <a:r>
              <a:rPr b="1" lang="en"/>
              <a:t>On quality:</a:t>
            </a:r>
            <a:endParaRPr b="1"/>
          </a:p>
          <a:p>
            <a:pPr indent="0" lvl="0" marL="0" rtl="0" algn="l">
              <a:spcBef>
                <a:spcPts val="0"/>
              </a:spcBef>
              <a:spcAft>
                <a:spcPts val="1600"/>
              </a:spcAft>
              <a:buNone/>
            </a:pPr>
            <a:r>
              <a:rPr lang="en"/>
              <a:t>Review the manuscript to avoid scientific and grammatical errors</a:t>
            </a:r>
            <a:endParaRPr/>
          </a:p>
        </p:txBody>
      </p:sp>
      <p:pic>
        <p:nvPicPr>
          <p:cNvPr id="343" name="Google Shape;343;p39"/>
          <p:cNvPicPr preferRelativeResize="0"/>
          <p:nvPr/>
        </p:nvPicPr>
        <p:blipFill>
          <a:blip r:embed="rId3">
            <a:alphaModFix/>
          </a:blip>
          <a:stretch>
            <a:fillRect/>
          </a:stretch>
        </p:blipFill>
        <p:spPr>
          <a:xfrm>
            <a:off x="4265700" y="408125"/>
            <a:ext cx="4125772" cy="4125772"/>
          </a:xfrm>
          <a:prstGeom prst="rect">
            <a:avLst/>
          </a:prstGeom>
          <a:noFill/>
          <a:ln>
            <a:noFill/>
          </a:ln>
        </p:spPr>
      </p:pic>
      <p:sp>
        <p:nvSpPr>
          <p:cNvPr id="344" name="Google Shape;344;p39"/>
          <p:cNvSpPr txBox="1"/>
          <p:nvPr/>
        </p:nvSpPr>
        <p:spPr>
          <a:xfrm>
            <a:off x="4265700" y="4431550"/>
            <a:ext cx="4176000" cy="3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Nunito"/>
                <a:ea typeface="Nunito"/>
                <a:cs typeface="Nunito"/>
                <a:sym typeface="Nunito"/>
              </a:rPr>
              <a:t>The FEBS Journal, Volume: 283, Issue: 21, Pages: 3882-3885, First published: 07 November 2016, DOI: (10.1111/febs.13918)</a:t>
            </a:r>
            <a:endParaRPr>
              <a:latin typeface="Nunito"/>
              <a:ea typeface="Nunito"/>
              <a:cs typeface="Nunito"/>
              <a:sym typeface="Nuni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0"/>
          <p:cNvSpPr txBox="1"/>
          <p:nvPr>
            <p:ph type="title"/>
          </p:nvPr>
        </p:nvSpPr>
        <p:spPr>
          <a:xfrm>
            <a:off x="655750" y="249700"/>
            <a:ext cx="2124300" cy="59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Manuscript:</a:t>
            </a:r>
            <a:endParaRPr/>
          </a:p>
        </p:txBody>
      </p:sp>
      <p:pic>
        <p:nvPicPr>
          <p:cNvPr id="350" name="Google Shape;350;p40"/>
          <p:cNvPicPr preferRelativeResize="0"/>
          <p:nvPr/>
        </p:nvPicPr>
        <p:blipFill>
          <a:blip r:embed="rId3">
            <a:alphaModFix/>
          </a:blip>
          <a:stretch>
            <a:fillRect/>
          </a:stretch>
        </p:blipFill>
        <p:spPr>
          <a:xfrm>
            <a:off x="4291575" y="58900"/>
            <a:ext cx="4532649" cy="5084600"/>
          </a:xfrm>
          <a:prstGeom prst="rect">
            <a:avLst/>
          </a:prstGeom>
          <a:noFill/>
          <a:ln cap="flat" cmpd="sng" w="9525">
            <a:solidFill>
              <a:schemeClr val="dk2"/>
            </a:solidFill>
            <a:prstDash val="solid"/>
            <a:round/>
            <a:headEnd len="sm" w="sm" type="none"/>
            <a:tailEnd len="sm" w="sm" type="none"/>
          </a:ln>
        </p:spPr>
      </p:pic>
      <p:sp>
        <p:nvSpPr>
          <p:cNvPr id="351" name="Google Shape;351;p40"/>
          <p:cNvSpPr txBox="1"/>
          <p:nvPr/>
        </p:nvSpPr>
        <p:spPr>
          <a:xfrm>
            <a:off x="274750" y="3955700"/>
            <a:ext cx="3642600" cy="5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https://www.redbubble.com/people/redpenblackpen/shop?ref=artist_title_name</a:t>
            </a:r>
            <a:endParaRPr sz="1000"/>
          </a:p>
        </p:txBody>
      </p:sp>
      <p:sp>
        <p:nvSpPr>
          <p:cNvPr id="352" name="Google Shape;352;p40"/>
          <p:cNvSpPr txBox="1"/>
          <p:nvPr/>
        </p:nvSpPr>
        <p:spPr>
          <a:xfrm>
            <a:off x="418300" y="1963825"/>
            <a:ext cx="34992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Nunito"/>
                <a:ea typeface="Nunito"/>
                <a:cs typeface="Nunito"/>
                <a:sym typeface="Nunito"/>
              </a:rPr>
              <a:t>The process of research and </a:t>
            </a:r>
            <a:r>
              <a:rPr lang="en" sz="1500">
                <a:latin typeface="Nunito"/>
                <a:ea typeface="Nunito"/>
                <a:cs typeface="Nunito"/>
                <a:sym typeface="Nunito"/>
              </a:rPr>
              <a:t>writing</a:t>
            </a:r>
            <a:r>
              <a:rPr lang="en" sz="1500">
                <a:latin typeface="Nunito"/>
                <a:ea typeface="Nunito"/>
                <a:cs typeface="Nunito"/>
                <a:sym typeface="Nunito"/>
              </a:rPr>
              <a:t> a manuscript is lengthy and with a lot of hurdles to overcome.</a:t>
            </a:r>
            <a:endParaRPr sz="1500">
              <a:latin typeface="Nunito"/>
              <a:ea typeface="Nunito"/>
              <a:cs typeface="Nunito"/>
              <a:sym typeface="Nuni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1"/>
          <p:cNvSpPr txBox="1"/>
          <p:nvPr>
            <p:ph type="title"/>
          </p:nvPr>
        </p:nvSpPr>
        <p:spPr>
          <a:xfrm>
            <a:off x="274750" y="249700"/>
            <a:ext cx="4691100" cy="59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Manuscript: when to post</a:t>
            </a:r>
            <a:endParaRPr/>
          </a:p>
        </p:txBody>
      </p:sp>
      <p:pic>
        <p:nvPicPr>
          <p:cNvPr id="358" name="Google Shape;358;p41"/>
          <p:cNvPicPr preferRelativeResize="0"/>
          <p:nvPr/>
        </p:nvPicPr>
        <p:blipFill>
          <a:blip r:embed="rId3">
            <a:alphaModFix/>
          </a:blip>
          <a:stretch>
            <a:fillRect/>
          </a:stretch>
        </p:blipFill>
        <p:spPr>
          <a:xfrm>
            <a:off x="4532375" y="58900"/>
            <a:ext cx="4444251" cy="5015300"/>
          </a:xfrm>
          <a:prstGeom prst="rect">
            <a:avLst/>
          </a:prstGeom>
          <a:noFill/>
          <a:ln cap="flat" cmpd="sng" w="9525">
            <a:solidFill>
              <a:schemeClr val="dk2"/>
            </a:solidFill>
            <a:prstDash val="solid"/>
            <a:round/>
            <a:headEnd len="sm" w="sm" type="none"/>
            <a:tailEnd len="sm" w="sm" type="none"/>
          </a:ln>
        </p:spPr>
      </p:pic>
      <p:sp>
        <p:nvSpPr>
          <p:cNvPr id="359" name="Google Shape;359;p41"/>
          <p:cNvSpPr txBox="1"/>
          <p:nvPr/>
        </p:nvSpPr>
        <p:spPr>
          <a:xfrm>
            <a:off x="274750" y="920100"/>
            <a:ext cx="4170300" cy="22602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2"/>
              </a:buClr>
              <a:buSzPts val="1800"/>
              <a:buFont typeface="Nunito"/>
              <a:buAutoNum type="arabicPeriod"/>
            </a:pPr>
            <a:r>
              <a:rPr lang="en" sz="1800">
                <a:solidFill>
                  <a:schemeClr val="dk2"/>
                </a:solidFill>
                <a:latin typeface="Nunito"/>
                <a:ea typeface="Nunito"/>
                <a:cs typeface="Nunito"/>
                <a:sym typeface="Nunito"/>
              </a:rPr>
              <a:t>Before Journal submission</a:t>
            </a:r>
            <a:endParaRPr sz="1800">
              <a:solidFill>
                <a:schemeClr val="dk2"/>
              </a:solidFill>
              <a:latin typeface="Nunito"/>
              <a:ea typeface="Nunito"/>
              <a:cs typeface="Nunito"/>
              <a:sym typeface="Nunito"/>
            </a:endParaRPr>
          </a:p>
          <a:p>
            <a:pPr indent="-342900" lvl="0" marL="457200" rtl="0" algn="l">
              <a:lnSpc>
                <a:spcPct val="115000"/>
              </a:lnSpc>
              <a:spcBef>
                <a:spcPts val="0"/>
              </a:spcBef>
              <a:spcAft>
                <a:spcPts val="0"/>
              </a:spcAft>
              <a:buClr>
                <a:schemeClr val="dk2"/>
              </a:buClr>
              <a:buSzPts val="1800"/>
              <a:buFont typeface="Nunito"/>
              <a:buAutoNum type="arabicPeriod"/>
            </a:pPr>
            <a:r>
              <a:rPr lang="en" sz="1800">
                <a:solidFill>
                  <a:schemeClr val="dk2"/>
                </a:solidFill>
                <a:latin typeface="Nunito"/>
                <a:ea typeface="Nunito"/>
                <a:cs typeface="Nunito"/>
                <a:sym typeface="Nunito"/>
              </a:rPr>
              <a:t>At journal submission AND/OR before peer-review</a:t>
            </a:r>
            <a:endParaRPr sz="1800">
              <a:solidFill>
                <a:schemeClr val="dk2"/>
              </a:solidFill>
              <a:latin typeface="Nunito"/>
              <a:ea typeface="Nunito"/>
              <a:cs typeface="Nunito"/>
              <a:sym typeface="Nunito"/>
            </a:endParaRPr>
          </a:p>
          <a:p>
            <a:pPr indent="-342900" lvl="0" marL="457200" rtl="0" algn="l">
              <a:lnSpc>
                <a:spcPct val="115000"/>
              </a:lnSpc>
              <a:spcBef>
                <a:spcPts val="0"/>
              </a:spcBef>
              <a:spcAft>
                <a:spcPts val="0"/>
              </a:spcAft>
              <a:buClr>
                <a:schemeClr val="dk2"/>
              </a:buClr>
              <a:buSzPts val="1800"/>
              <a:buFont typeface="Nunito"/>
              <a:buAutoNum type="arabicPeriod"/>
            </a:pPr>
            <a:r>
              <a:rPr lang="en" sz="1800">
                <a:solidFill>
                  <a:schemeClr val="dk2"/>
                </a:solidFill>
                <a:latin typeface="Nunito"/>
                <a:ea typeface="Nunito"/>
                <a:cs typeface="Nunito"/>
                <a:sym typeface="Nunito"/>
              </a:rPr>
              <a:t>After peer-review but before acceptance</a:t>
            </a:r>
            <a:endParaRPr sz="1800">
              <a:solidFill>
                <a:schemeClr val="dk2"/>
              </a:solidFill>
              <a:latin typeface="Nunito"/>
              <a:ea typeface="Nunito"/>
              <a:cs typeface="Nunito"/>
              <a:sym typeface="Nunito"/>
            </a:endParaRPr>
          </a:p>
          <a:p>
            <a:pPr indent="0" lvl="0" marL="0" rtl="0" algn="l">
              <a:lnSpc>
                <a:spcPct val="115000"/>
              </a:lnSpc>
              <a:spcBef>
                <a:spcPts val="1600"/>
              </a:spcBef>
              <a:spcAft>
                <a:spcPts val="1600"/>
              </a:spcAft>
              <a:buNone/>
            </a:pPr>
            <a:r>
              <a:rPr lang="en" sz="1800" u="sng">
                <a:solidFill>
                  <a:schemeClr val="dk2"/>
                </a:solidFill>
                <a:latin typeface="Nunito"/>
                <a:ea typeface="Nunito"/>
                <a:cs typeface="Nunito"/>
                <a:sym typeface="Nunito"/>
              </a:rPr>
              <a:t>Subject to journal policies which vary.</a:t>
            </a:r>
            <a:endParaRPr sz="1800" u="sng">
              <a:solidFill>
                <a:schemeClr val="dk2"/>
              </a:solidFill>
              <a:latin typeface="Nunito"/>
              <a:ea typeface="Nunito"/>
              <a:cs typeface="Nunito"/>
              <a:sym typeface="Nunito"/>
            </a:endParaRPr>
          </a:p>
        </p:txBody>
      </p:sp>
      <p:sp>
        <p:nvSpPr>
          <p:cNvPr id="360" name="Google Shape;360;p41"/>
          <p:cNvSpPr/>
          <p:nvPr/>
        </p:nvSpPr>
        <p:spPr>
          <a:xfrm>
            <a:off x="5423207" y="1524000"/>
            <a:ext cx="3085500" cy="462900"/>
          </a:xfrm>
          <a:prstGeom prst="rect">
            <a:avLst/>
          </a:prstGeom>
          <a:solidFill>
            <a:srgbClr val="FF0000">
              <a:alpha val="58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1"/>
          <p:cNvSpPr/>
          <p:nvPr/>
        </p:nvSpPr>
        <p:spPr>
          <a:xfrm>
            <a:off x="5423207" y="990600"/>
            <a:ext cx="3085500" cy="462900"/>
          </a:xfrm>
          <a:prstGeom prst="rect">
            <a:avLst/>
          </a:prstGeom>
          <a:solidFill>
            <a:srgbClr val="00FF00">
              <a:alpha val="98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1"/>
          <p:cNvSpPr/>
          <p:nvPr/>
        </p:nvSpPr>
        <p:spPr>
          <a:xfrm>
            <a:off x="5423207" y="457200"/>
            <a:ext cx="3085500" cy="462900"/>
          </a:xfrm>
          <a:prstGeom prst="rect">
            <a:avLst/>
          </a:prstGeom>
          <a:solidFill>
            <a:srgbClr val="0000FF">
              <a:alpha val="58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1"/>
          <p:cNvSpPr txBox="1"/>
          <p:nvPr/>
        </p:nvSpPr>
        <p:spPr>
          <a:xfrm>
            <a:off x="5471636" y="1548625"/>
            <a:ext cx="431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980000"/>
                </a:solidFill>
                <a:latin typeface="Calibri"/>
                <a:ea typeface="Calibri"/>
                <a:cs typeface="Calibri"/>
                <a:sym typeface="Calibri"/>
              </a:rPr>
              <a:t>1.</a:t>
            </a:r>
            <a:endParaRPr b="1" sz="1600">
              <a:solidFill>
                <a:srgbClr val="980000"/>
              </a:solidFill>
              <a:latin typeface="Calibri"/>
              <a:ea typeface="Calibri"/>
              <a:cs typeface="Calibri"/>
              <a:sym typeface="Calibri"/>
            </a:endParaRPr>
          </a:p>
        </p:txBody>
      </p:sp>
      <p:sp>
        <p:nvSpPr>
          <p:cNvPr id="364" name="Google Shape;364;p41"/>
          <p:cNvSpPr txBox="1"/>
          <p:nvPr/>
        </p:nvSpPr>
        <p:spPr>
          <a:xfrm>
            <a:off x="5471636" y="1015225"/>
            <a:ext cx="431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980000"/>
                </a:solidFill>
                <a:latin typeface="Calibri"/>
                <a:ea typeface="Calibri"/>
                <a:cs typeface="Calibri"/>
                <a:sym typeface="Calibri"/>
              </a:rPr>
              <a:t>2.</a:t>
            </a:r>
            <a:endParaRPr b="1" sz="1600">
              <a:solidFill>
                <a:srgbClr val="980000"/>
              </a:solidFill>
              <a:latin typeface="Calibri"/>
              <a:ea typeface="Calibri"/>
              <a:cs typeface="Calibri"/>
              <a:sym typeface="Calibri"/>
            </a:endParaRPr>
          </a:p>
        </p:txBody>
      </p:sp>
      <p:sp>
        <p:nvSpPr>
          <p:cNvPr id="365" name="Google Shape;365;p41"/>
          <p:cNvSpPr txBox="1"/>
          <p:nvPr/>
        </p:nvSpPr>
        <p:spPr>
          <a:xfrm>
            <a:off x="5471636" y="481825"/>
            <a:ext cx="431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980000"/>
                </a:solidFill>
                <a:latin typeface="Calibri"/>
                <a:ea typeface="Calibri"/>
                <a:cs typeface="Calibri"/>
                <a:sym typeface="Calibri"/>
              </a:rPr>
              <a:t>3.</a:t>
            </a:r>
            <a:endParaRPr b="1" sz="1800">
              <a:solidFill>
                <a:srgbClr val="980000"/>
              </a:solidFill>
              <a:latin typeface="Calibri"/>
              <a:ea typeface="Calibri"/>
              <a:cs typeface="Calibri"/>
              <a:sym typeface="Calibri"/>
            </a:endParaRPr>
          </a:p>
        </p:txBody>
      </p:sp>
      <p:sp>
        <p:nvSpPr>
          <p:cNvPr id="366" name="Google Shape;366;p41"/>
          <p:cNvSpPr txBox="1"/>
          <p:nvPr/>
        </p:nvSpPr>
        <p:spPr>
          <a:xfrm>
            <a:off x="274750" y="3955700"/>
            <a:ext cx="4117800" cy="7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t>https://www.redbubble.com/people/redpenblackpen/shop?ref=artist_title_name</a:t>
            </a:r>
            <a:endParaRPr sz="13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can preprints be posted?</a:t>
            </a:r>
            <a:endParaRPr/>
          </a:p>
        </p:txBody>
      </p:sp>
      <p:sp>
        <p:nvSpPr>
          <p:cNvPr id="372" name="Google Shape;372;p42"/>
          <p:cNvSpPr txBox="1"/>
          <p:nvPr>
            <p:ph idx="1" type="body"/>
          </p:nvPr>
        </p:nvSpPr>
        <p:spPr>
          <a:xfrm>
            <a:off x="311700" y="1017725"/>
            <a:ext cx="8520600" cy="373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Portfolio journals encourage posting of preprints of primary research manuscripts on preprint servers... ...preprints may be posted at any time during the peer review process”</a:t>
            </a:r>
            <a:endParaRPr/>
          </a:p>
          <a:p>
            <a:pPr indent="-342900" lvl="0" marL="457200" rtl="0" algn="ctr">
              <a:spcBef>
                <a:spcPts val="1600"/>
              </a:spcBef>
              <a:spcAft>
                <a:spcPts val="0"/>
              </a:spcAft>
              <a:buSzPts val="1800"/>
              <a:buChar char="-"/>
            </a:pPr>
            <a:r>
              <a:rPr lang="en" u="sng">
                <a:solidFill>
                  <a:schemeClr val="hlink"/>
                </a:solidFill>
                <a:hlinkClick r:id="rId3"/>
              </a:rPr>
              <a:t>Nature Research</a:t>
            </a:r>
            <a:endParaRPr/>
          </a:p>
          <a:p>
            <a:pPr indent="0" lvl="0" marL="0" rtl="0" algn="ctr">
              <a:spcBef>
                <a:spcPts val="1600"/>
              </a:spcBef>
              <a:spcAft>
                <a:spcPts val="0"/>
              </a:spcAft>
              <a:buNone/>
            </a:pPr>
            <a:r>
              <a:rPr lang="en"/>
              <a:t>“</a:t>
            </a:r>
            <a:r>
              <a:rPr lang="en">
                <a:highlight>
                  <a:srgbClr val="FFFFFF"/>
                </a:highlight>
              </a:rPr>
              <a:t>... we do not support posting to preprint servers revisions that respond to editorial input and peer review or final accepted manuscripts. Once your paper is published, we encourage you to update the preprint record with a link to the final published article. Please see our </a:t>
            </a:r>
            <a:r>
              <a:rPr lang="en">
                <a:solidFill>
                  <a:srgbClr val="005789"/>
                </a:solidFill>
                <a:highlight>
                  <a:srgbClr val="FFFFFF"/>
                </a:highlight>
                <a:uFill>
                  <a:noFill/>
                </a:uFill>
                <a:hlinkClick r:id="rId4">
                  <a:extLst>
                    <a:ext uri="{A12FA001-AC4F-418D-AE19-62706E023703}">
                      <ahyp:hlinkClr val="tx"/>
                    </a:ext>
                  </a:extLst>
                </a:hlinkClick>
              </a:rPr>
              <a:t>prepublication publicity policies</a:t>
            </a:r>
            <a:r>
              <a:rPr lang="en">
                <a:highlight>
                  <a:srgbClr val="FFFFFF"/>
                </a:highlight>
              </a:rPr>
              <a:t> ...</a:t>
            </a:r>
            <a:r>
              <a:rPr lang="en"/>
              <a:t>”</a:t>
            </a:r>
            <a:endParaRPr/>
          </a:p>
          <a:p>
            <a:pPr indent="-342900" lvl="0" marL="457200" rtl="0" algn="ctr">
              <a:spcBef>
                <a:spcPts val="1600"/>
              </a:spcBef>
              <a:spcAft>
                <a:spcPts val="0"/>
              </a:spcAft>
              <a:buSzPts val="1800"/>
              <a:buChar char="-"/>
            </a:pPr>
            <a:r>
              <a:rPr lang="en" u="sng">
                <a:solidFill>
                  <a:schemeClr val="hlink"/>
                </a:solidFill>
                <a:hlinkClick r:id="rId5"/>
              </a:rPr>
              <a:t>Cell Press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3"/>
          <p:cNvSpPr txBox="1"/>
          <p:nvPr>
            <p:ph type="title"/>
          </p:nvPr>
        </p:nvSpPr>
        <p:spPr>
          <a:xfrm>
            <a:off x="4641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Posting on Multiple servers</a:t>
            </a:r>
            <a:endParaRPr/>
          </a:p>
        </p:txBody>
      </p:sp>
      <p:sp>
        <p:nvSpPr>
          <p:cNvPr id="378" name="Google Shape;378;p43"/>
          <p:cNvSpPr txBox="1"/>
          <p:nvPr>
            <p:ph idx="1" type="body"/>
          </p:nvPr>
        </p:nvSpPr>
        <p:spPr>
          <a:xfrm>
            <a:off x="311700" y="771475"/>
            <a:ext cx="7836300" cy="6540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lang="en" sz="1400">
                <a:solidFill>
                  <a:srgbClr val="000000"/>
                </a:solidFill>
              </a:rPr>
              <a:t>“We recommend that a preprint is posted on only one server. bioRxiv provides metrics for article views, PDF downloads, and attention scores.” bioRxiv</a:t>
            </a:r>
            <a:endParaRPr sz="1400">
              <a:solidFill>
                <a:srgbClr val="000000"/>
              </a:solidFill>
            </a:endParaRPr>
          </a:p>
        </p:txBody>
      </p:sp>
      <p:pic>
        <p:nvPicPr>
          <p:cNvPr id="379" name="Google Shape;379;p43"/>
          <p:cNvPicPr preferRelativeResize="0"/>
          <p:nvPr/>
        </p:nvPicPr>
        <p:blipFill rotWithShape="1">
          <a:blip r:embed="rId3">
            <a:alphaModFix/>
          </a:blip>
          <a:srcRect b="3201" l="0" r="1088" t="13645"/>
          <a:stretch/>
        </p:blipFill>
        <p:spPr>
          <a:xfrm>
            <a:off x="482600" y="1425475"/>
            <a:ext cx="6747998" cy="3286675"/>
          </a:xfrm>
          <a:prstGeom prst="rect">
            <a:avLst/>
          </a:prstGeom>
          <a:noFill/>
          <a:ln cap="flat" cmpd="sng" w="9525">
            <a:solidFill>
              <a:schemeClr val="dk2"/>
            </a:solidFill>
            <a:prstDash val="solid"/>
            <a:round/>
            <a:headEnd len="sm" w="sm" type="none"/>
            <a:tailEnd len="sm" w="sm" type="none"/>
          </a:ln>
        </p:spPr>
      </p:pic>
      <p:pic>
        <p:nvPicPr>
          <p:cNvPr id="380" name="Google Shape;380;p43"/>
          <p:cNvPicPr preferRelativeResize="0"/>
          <p:nvPr/>
        </p:nvPicPr>
        <p:blipFill rotWithShape="1">
          <a:blip r:embed="rId3">
            <a:alphaModFix/>
          </a:blip>
          <a:srcRect b="30397" l="16820" r="43647" t="62376"/>
          <a:stretch/>
        </p:blipFill>
        <p:spPr>
          <a:xfrm>
            <a:off x="2836213" y="2286417"/>
            <a:ext cx="5877936" cy="622512"/>
          </a:xfrm>
          <a:prstGeom prst="rect">
            <a:avLst/>
          </a:prstGeom>
          <a:noFill/>
          <a:ln cap="flat" cmpd="sng" w="19050">
            <a:solidFill>
              <a:srgbClr val="980000"/>
            </a:solidFill>
            <a:prstDash val="solid"/>
            <a:round/>
            <a:headEnd len="sm" w="sm" type="none"/>
            <a:tailEnd len="sm" w="sm" type="none"/>
          </a:ln>
        </p:spPr>
      </p:pic>
      <p:sp>
        <p:nvSpPr>
          <p:cNvPr id="381" name="Google Shape;381;p43"/>
          <p:cNvSpPr/>
          <p:nvPr/>
        </p:nvSpPr>
        <p:spPr>
          <a:xfrm>
            <a:off x="1632891" y="3343722"/>
            <a:ext cx="3008940" cy="276473"/>
          </a:xfrm>
          <a:prstGeom prst="flowChartProcess">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2" name="Google Shape;382;p43"/>
          <p:cNvCxnSpPr>
            <a:stCxn id="381" idx="0"/>
            <a:endCxn id="380" idx="2"/>
          </p:cNvCxnSpPr>
          <p:nvPr/>
        </p:nvCxnSpPr>
        <p:spPr>
          <a:xfrm rot="-5400000">
            <a:off x="4238961" y="1807422"/>
            <a:ext cx="434700" cy="2637900"/>
          </a:xfrm>
          <a:prstGeom prst="bentConnector3">
            <a:avLst>
              <a:gd fmla="val 50011" name="adj1"/>
            </a:avLst>
          </a:prstGeom>
          <a:noFill/>
          <a:ln cap="flat" cmpd="sng" w="19050">
            <a:solidFill>
              <a:srgbClr val="980000"/>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4"/>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Multiple versions/revisions: </a:t>
            </a:r>
            <a:endParaRPr/>
          </a:p>
          <a:p>
            <a:pPr indent="0" lvl="0" marL="0" rtl="0" algn="l">
              <a:spcBef>
                <a:spcPts val="0"/>
              </a:spcBef>
              <a:spcAft>
                <a:spcPts val="0"/>
              </a:spcAft>
              <a:buNone/>
            </a:pPr>
            <a:r>
              <a:t/>
            </a:r>
            <a:endParaRPr/>
          </a:p>
        </p:txBody>
      </p:sp>
      <p:sp>
        <p:nvSpPr>
          <p:cNvPr id="388" name="Google Shape;388;p44"/>
          <p:cNvSpPr txBox="1"/>
          <p:nvPr>
            <p:ph idx="1" type="body"/>
          </p:nvPr>
        </p:nvSpPr>
        <p:spPr>
          <a:xfrm>
            <a:off x="311700" y="882750"/>
            <a:ext cx="8444100" cy="315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 pre-print versions may be displayed preferentially</a:t>
            </a:r>
            <a:endParaRPr/>
          </a:p>
          <a:p>
            <a:pPr indent="0" lvl="0" marL="0" rtl="0" algn="l">
              <a:spcBef>
                <a:spcPts val="1600"/>
              </a:spcBef>
              <a:spcAft>
                <a:spcPts val="0"/>
              </a:spcAft>
              <a:buNone/>
            </a:pPr>
            <a:r>
              <a:rPr lang="en"/>
              <a:t>Versions are considered permanent citable scientific communications</a:t>
            </a:r>
            <a:r>
              <a:rPr lang="en"/>
              <a:t> - </a:t>
            </a:r>
            <a:r>
              <a:rPr lang="en"/>
              <a:t>can only be withdrawn due to “significant ethical or legal concerns”</a:t>
            </a:r>
            <a:endParaRPr/>
          </a:p>
          <a:p>
            <a:pPr indent="0" lvl="0" marL="0" rtl="0" algn="ctr">
              <a:spcBef>
                <a:spcPts val="1600"/>
              </a:spcBef>
              <a:spcAft>
                <a:spcPts val="0"/>
              </a:spcAft>
              <a:buNone/>
            </a:pPr>
            <a:r>
              <a:rPr lang="en"/>
              <a:t>“An article posted on bioRxiv can be revised at any time, until it is accepted for publication….To correct errors in your article or Supplementary file, please submit a revised version of your article.”</a:t>
            </a:r>
            <a:endParaRPr/>
          </a:p>
          <a:p>
            <a:pPr indent="0" lvl="0" marL="0" rtl="0" algn="ctr">
              <a:spcBef>
                <a:spcPts val="1600"/>
              </a:spcBef>
              <a:spcAft>
                <a:spcPts val="1600"/>
              </a:spcAft>
              <a:buNone/>
            </a:pPr>
            <a:r>
              <a:rPr lang="en"/>
              <a:t>-</a:t>
            </a:r>
            <a:r>
              <a:rPr lang="en" u="sng">
                <a:solidFill>
                  <a:schemeClr val="hlink"/>
                </a:solidFill>
                <a:hlinkClick r:id="rId3"/>
              </a:rPr>
              <a:t>bioRxiv</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id="393" name="Google Shape;393;p45"/>
          <p:cNvPicPr preferRelativeResize="0"/>
          <p:nvPr/>
        </p:nvPicPr>
        <p:blipFill rotWithShape="1">
          <a:blip r:embed="rId3">
            <a:alphaModFix/>
          </a:blip>
          <a:srcRect b="0" l="19615" r="39019" t="12579"/>
          <a:stretch/>
        </p:blipFill>
        <p:spPr>
          <a:xfrm>
            <a:off x="605725" y="712925"/>
            <a:ext cx="3268373" cy="4036449"/>
          </a:xfrm>
          <a:prstGeom prst="rect">
            <a:avLst/>
          </a:prstGeom>
          <a:noFill/>
          <a:ln cap="flat" cmpd="sng" w="19050">
            <a:solidFill>
              <a:schemeClr val="dk2"/>
            </a:solidFill>
            <a:prstDash val="solid"/>
            <a:round/>
            <a:headEnd len="sm" w="sm" type="none"/>
            <a:tailEnd len="sm" w="sm" type="none"/>
          </a:ln>
        </p:spPr>
      </p:pic>
      <p:pic>
        <p:nvPicPr>
          <p:cNvPr id="394" name="Google Shape;394;p45"/>
          <p:cNvPicPr preferRelativeResize="0"/>
          <p:nvPr/>
        </p:nvPicPr>
        <p:blipFill rotWithShape="1">
          <a:blip r:embed="rId4">
            <a:alphaModFix/>
          </a:blip>
          <a:srcRect b="25269" l="20182" r="44446" t="16113"/>
          <a:stretch/>
        </p:blipFill>
        <p:spPr>
          <a:xfrm>
            <a:off x="4154325" y="680825"/>
            <a:ext cx="4586534" cy="4117600"/>
          </a:xfrm>
          <a:prstGeom prst="rect">
            <a:avLst/>
          </a:prstGeom>
          <a:noFill/>
          <a:ln cap="flat" cmpd="sng" w="19050">
            <a:solidFill>
              <a:schemeClr val="dk2"/>
            </a:solidFill>
            <a:prstDash val="solid"/>
            <a:round/>
            <a:headEnd len="sm" w="sm" type="none"/>
            <a:tailEnd len="sm" w="sm" type="none"/>
          </a:ln>
        </p:spPr>
      </p:pic>
      <p:sp>
        <p:nvSpPr>
          <p:cNvPr id="395" name="Google Shape;395;p45"/>
          <p:cNvSpPr txBox="1"/>
          <p:nvPr>
            <p:ph type="title"/>
          </p:nvPr>
        </p:nvSpPr>
        <p:spPr>
          <a:xfrm>
            <a:off x="605725" y="140225"/>
            <a:ext cx="8226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Multiple versions/revisions: </a:t>
            </a:r>
            <a:endParaRPr/>
          </a:p>
          <a:p>
            <a:pPr indent="0" lvl="0" marL="0" rtl="0" algn="l">
              <a:spcBef>
                <a:spcPts val="0"/>
              </a:spcBef>
              <a:spcAft>
                <a:spcPts val="0"/>
              </a:spcAft>
              <a:buNone/>
            </a:pPr>
            <a:r>
              <a:t/>
            </a:r>
            <a:endParaRPr/>
          </a:p>
        </p:txBody>
      </p:sp>
      <p:sp>
        <p:nvSpPr>
          <p:cNvPr id="396" name="Google Shape;396;p45"/>
          <p:cNvSpPr/>
          <p:nvPr/>
        </p:nvSpPr>
        <p:spPr>
          <a:xfrm>
            <a:off x="3010197" y="1731522"/>
            <a:ext cx="447660" cy="163134"/>
          </a:xfrm>
          <a:prstGeom prst="flowChartTerminator">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5"/>
          <p:cNvSpPr/>
          <p:nvPr/>
        </p:nvSpPr>
        <p:spPr>
          <a:xfrm>
            <a:off x="3010197" y="3186324"/>
            <a:ext cx="447660" cy="163134"/>
          </a:xfrm>
          <a:prstGeom prst="flowChartTerminator">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5"/>
          <p:cNvSpPr/>
          <p:nvPr/>
        </p:nvSpPr>
        <p:spPr>
          <a:xfrm>
            <a:off x="3010197" y="4380050"/>
            <a:ext cx="447660" cy="163134"/>
          </a:xfrm>
          <a:prstGeom prst="flowChartTerminator">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5"/>
          <p:cNvSpPr/>
          <p:nvPr/>
        </p:nvSpPr>
        <p:spPr>
          <a:xfrm>
            <a:off x="3010197" y="3738032"/>
            <a:ext cx="447660" cy="163134"/>
          </a:xfrm>
          <a:prstGeom prst="flowChartTerminator">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5"/>
          <p:cNvSpPr/>
          <p:nvPr/>
        </p:nvSpPr>
        <p:spPr>
          <a:xfrm>
            <a:off x="3010197" y="2565701"/>
            <a:ext cx="447660" cy="163134"/>
          </a:xfrm>
          <a:prstGeom prst="flowChartTerminator">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5"/>
          <p:cNvSpPr/>
          <p:nvPr/>
        </p:nvSpPr>
        <p:spPr>
          <a:xfrm>
            <a:off x="4274819" y="2990962"/>
            <a:ext cx="1743282" cy="117936"/>
          </a:xfrm>
          <a:prstGeom prst="flowChartTerminator">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5"/>
          <p:cNvSpPr/>
          <p:nvPr/>
        </p:nvSpPr>
        <p:spPr>
          <a:xfrm>
            <a:off x="4274819" y="3156318"/>
            <a:ext cx="1879740" cy="117936"/>
          </a:xfrm>
          <a:prstGeom prst="flowChartTerminator">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5"/>
          <p:cNvSpPr/>
          <p:nvPr/>
        </p:nvSpPr>
        <p:spPr>
          <a:xfrm>
            <a:off x="4274819" y="3316003"/>
            <a:ext cx="1879740" cy="180576"/>
          </a:xfrm>
          <a:prstGeom prst="flowChartTerminator">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preprint? </a:t>
            </a:r>
            <a:endParaRPr/>
          </a:p>
        </p:txBody>
      </p:sp>
      <p:sp>
        <p:nvSpPr>
          <p:cNvPr id="121" name="Google Shape;121;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192837"/>
                </a:solidFill>
                <a:highlight>
                  <a:srgbClr val="FFFFFF"/>
                </a:highlight>
              </a:rPr>
              <a:t>“A preprint is a full draft research paper that is shared publicly before it has been peer reviewed.”</a:t>
            </a:r>
            <a:endParaRPr b="1"/>
          </a:p>
          <a:p>
            <a:pPr indent="-342900" lvl="0" marL="457200" rtl="0" algn="l">
              <a:spcBef>
                <a:spcPts val="1600"/>
              </a:spcBef>
              <a:spcAft>
                <a:spcPts val="0"/>
              </a:spcAft>
              <a:buSzPts val="1800"/>
              <a:buChar char="●"/>
            </a:pPr>
            <a:r>
              <a:rPr lang="en"/>
              <a:t>Complete scientific manuscript posted to a preprint server, which is a publicly accessible platform to everyone around the world </a:t>
            </a:r>
            <a:endParaRPr/>
          </a:p>
          <a:p>
            <a:pPr indent="-342900" lvl="0" marL="457200" rtl="0" algn="l">
              <a:spcBef>
                <a:spcPts val="0"/>
              </a:spcBef>
              <a:spcAft>
                <a:spcPts val="0"/>
              </a:spcAft>
              <a:buSzPts val="1800"/>
              <a:buChar char="●"/>
            </a:pPr>
            <a:r>
              <a:rPr lang="en"/>
              <a:t>Once document is uploaded, quality inspection occurs</a:t>
            </a:r>
            <a:endParaRPr/>
          </a:p>
          <a:p>
            <a:pPr indent="-342900" lvl="0" marL="457200" rtl="0" algn="l">
              <a:spcBef>
                <a:spcPts val="0"/>
              </a:spcBef>
              <a:spcAft>
                <a:spcPts val="0"/>
              </a:spcAft>
              <a:buSzPts val="1800"/>
              <a:buChar char="●"/>
            </a:pPr>
            <a:r>
              <a:rPr lang="en"/>
              <a:t>Once accepted, preprints receive a DOI or persistent ID that can be cited </a:t>
            </a:r>
            <a:endParaRPr/>
          </a:p>
          <a:p>
            <a:pPr indent="-342900" lvl="0" marL="457200" rtl="0" algn="l">
              <a:spcBef>
                <a:spcPts val="0"/>
              </a:spcBef>
              <a:spcAft>
                <a:spcPts val="0"/>
              </a:spcAft>
              <a:buSzPts val="1800"/>
              <a:buChar char="●"/>
            </a:pPr>
            <a:r>
              <a:rPr lang="en"/>
              <a:t>Preprints can be updated at any time by the authors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Open Science &amp; Preprints</a:t>
            </a:r>
            <a:endParaRPr sz="28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7"/>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Credibility of preprints Vs Shared Information</a:t>
            </a:r>
            <a:endParaRPr/>
          </a:p>
        </p:txBody>
      </p:sp>
      <p:pic>
        <p:nvPicPr>
          <p:cNvPr id="414" name="Google Shape;414;p47"/>
          <p:cNvPicPr preferRelativeResize="0"/>
          <p:nvPr/>
        </p:nvPicPr>
        <p:blipFill rotWithShape="1">
          <a:blip r:embed="rId3">
            <a:alphaModFix/>
          </a:blip>
          <a:srcRect b="6124" l="27891" r="0" t="5497"/>
          <a:stretch/>
        </p:blipFill>
        <p:spPr>
          <a:xfrm>
            <a:off x="2521833" y="560525"/>
            <a:ext cx="5108743" cy="4106624"/>
          </a:xfrm>
          <a:prstGeom prst="rect">
            <a:avLst/>
          </a:prstGeom>
          <a:noFill/>
          <a:ln cap="flat" cmpd="sng" w="9525">
            <a:solidFill>
              <a:schemeClr val="dk2"/>
            </a:solidFill>
            <a:prstDash val="solid"/>
            <a:round/>
            <a:headEnd len="sm" w="sm" type="none"/>
            <a:tailEnd len="sm" w="sm" type="none"/>
          </a:ln>
        </p:spPr>
      </p:pic>
      <p:pic>
        <p:nvPicPr>
          <p:cNvPr id="415" name="Google Shape;415;p47"/>
          <p:cNvPicPr preferRelativeResize="0"/>
          <p:nvPr/>
        </p:nvPicPr>
        <p:blipFill rotWithShape="1">
          <a:blip r:embed="rId4">
            <a:alphaModFix/>
          </a:blip>
          <a:srcRect b="10769" l="0" r="72168" t="6891"/>
          <a:stretch/>
        </p:blipFill>
        <p:spPr>
          <a:xfrm>
            <a:off x="451300" y="585850"/>
            <a:ext cx="2000475" cy="3894076"/>
          </a:xfrm>
          <a:prstGeom prst="rect">
            <a:avLst/>
          </a:prstGeom>
          <a:noFill/>
          <a:ln cap="flat" cmpd="sng" w="9525">
            <a:solidFill>
              <a:schemeClr val="dk2"/>
            </a:solidFill>
            <a:prstDash val="solid"/>
            <a:round/>
            <a:headEnd len="sm" w="sm" type="none"/>
            <a:tailEnd len="sm" w="sm" type="none"/>
          </a:ln>
        </p:spPr>
      </p:pic>
      <p:pic>
        <p:nvPicPr>
          <p:cNvPr id="416" name="Google Shape;416;p47"/>
          <p:cNvPicPr preferRelativeResize="0"/>
          <p:nvPr/>
        </p:nvPicPr>
        <p:blipFill rotWithShape="1">
          <a:blip r:embed="rId3">
            <a:alphaModFix/>
          </a:blip>
          <a:srcRect b="0" l="79013" r="10824" t="94909"/>
          <a:stretch/>
        </p:blipFill>
        <p:spPr>
          <a:xfrm>
            <a:off x="7777623" y="2576614"/>
            <a:ext cx="1063702" cy="361769"/>
          </a:xfrm>
          <a:prstGeom prst="rect">
            <a:avLst/>
          </a:prstGeom>
          <a:noFill/>
          <a:ln cap="flat" cmpd="sng" w="9525">
            <a:solidFill>
              <a:schemeClr val="dk2"/>
            </a:solidFill>
            <a:prstDash val="solid"/>
            <a:round/>
            <a:headEnd len="sm" w="sm" type="none"/>
            <a:tailEnd len="sm" w="sm" type="none"/>
          </a:ln>
        </p:spPr>
      </p:pic>
      <p:pic>
        <p:nvPicPr>
          <p:cNvPr id="417" name="Google Shape;417;p47"/>
          <p:cNvPicPr preferRelativeResize="0"/>
          <p:nvPr/>
        </p:nvPicPr>
        <p:blipFill rotWithShape="1">
          <a:blip r:embed="rId3">
            <a:alphaModFix/>
          </a:blip>
          <a:srcRect b="0" l="59179" r="30390" t="95359"/>
          <a:stretch/>
        </p:blipFill>
        <p:spPr>
          <a:xfrm>
            <a:off x="7777623" y="1659987"/>
            <a:ext cx="1031875" cy="311722"/>
          </a:xfrm>
          <a:prstGeom prst="rect">
            <a:avLst/>
          </a:prstGeom>
          <a:noFill/>
          <a:ln cap="flat" cmpd="sng" w="9525">
            <a:solidFill>
              <a:schemeClr val="dk2"/>
            </a:solidFill>
            <a:prstDash val="solid"/>
            <a:round/>
            <a:headEnd len="sm" w="sm" type="none"/>
            <a:tailEnd len="sm" w="sm" type="none"/>
          </a:ln>
        </p:spPr>
      </p:pic>
      <p:pic>
        <p:nvPicPr>
          <p:cNvPr id="418" name="Google Shape;418;p47"/>
          <p:cNvPicPr preferRelativeResize="0"/>
          <p:nvPr/>
        </p:nvPicPr>
        <p:blipFill rotWithShape="1">
          <a:blip r:embed="rId3">
            <a:alphaModFix/>
          </a:blip>
          <a:srcRect b="0" l="49512" r="40859" t="94278"/>
          <a:stretch/>
        </p:blipFill>
        <p:spPr>
          <a:xfrm>
            <a:off x="7777633" y="1162784"/>
            <a:ext cx="1031875" cy="416334"/>
          </a:xfrm>
          <a:prstGeom prst="rect">
            <a:avLst/>
          </a:prstGeom>
          <a:noFill/>
          <a:ln cap="flat" cmpd="sng" w="9525">
            <a:solidFill>
              <a:schemeClr val="dk2"/>
            </a:solidFill>
            <a:prstDash val="solid"/>
            <a:round/>
            <a:headEnd len="sm" w="sm" type="none"/>
            <a:tailEnd len="sm" w="sm" type="none"/>
          </a:ln>
        </p:spPr>
      </p:pic>
      <p:pic>
        <p:nvPicPr>
          <p:cNvPr id="419" name="Google Shape;419;p47"/>
          <p:cNvPicPr preferRelativeResize="0"/>
          <p:nvPr/>
        </p:nvPicPr>
        <p:blipFill rotWithShape="1">
          <a:blip r:embed="rId3">
            <a:alphaModFix/>
          </a:blip>
          <a:srcRect b="0" l="39842" r="50529" t="95029"/>
          <a:stretch/>
        </p:blipFill>
        <p:spPr>
          <a:xfrm>
            <a:off x="7777623" y="720137"/>
            <a:ext cx="1031867" cy="361769"/>
          </a:xfrm>
          <a:prstGeom prst="rect">
            <a:avLst/>
          </a:prstGeom>
          <a:noFill/>
          <a:ln cap="flat" cmpd="sng" w="9525">
            <a:solidFill>
              <a:schemeClr val="dk2"/>
            </a:solidFill>
            <a:prstDash val="solid"/>
            <a:round/>
            <a:headEnd len="sm" w="sm" type="none"/>
            <a:tailEnd len="sm" w="sm" type="none"/>
          </a:ln>
        </p:spPr>
      </p:pic>
      <p:pic>
        <p:nvPicPr>
          <p:cNvPr id="420" name="Google Shape;420;p47"/>
          <p:cNvPicPr preferRelativeResize="0"/>
          <p:nvPr/>
        </p:nvPicPr>
        <p:blipFill rotWithShape="1">
          <a:blip r:embed="rId3">
            <a:alphaModFix/>
          </a:blip>
          <a:srcRect b="0" l="69611" r="20761" t="95285"/>
          <a:stretch/>
        </p:blipFill>
        <p:spPr>
          <a:xfrm>
            <a:off x="7777623" y="2102634"/>
            <a:ext cx="1031875" cy="343075"/>
          </a:xfrm>
          <a:prstGeom prst="rect">
            <a:avLst/>
          </a:prstGeom>
          <a:noFill/>
          <a:ln cap="flat" cmpd="sng" w="9525">
            <a:solidFill>
              <a:schemeClr val="dk2"/>
            </a:solidFill>
            <a:prstDash val="solid"/>
            <a:round/>
            <a:headEnd len="sm" w="sm" type="none"/>
            <a:tailEnd len="sm" w="sm" type="none"/>
          </a:ln>
        </p:spPr>
      </p:pic>
      <p:sp>
        <p:nvSpPr>
          <p:cNvPr id="421" name="Google Shape;421;p47"/>
          <p:cNvSpPr txBox="1"/>
          <p:nvPr/>
        </p:nvSpPr>
        <p:spPr>
          <a:xfrm>
            <a:off x="2198050" y="4599175"/>
            <a:ext cx="5655900" cy="2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Credibility of preprints: an interdisciplinary survey of researchers, Volume: 7, Issue: 10, DOI: (10.1098/rsos.201520) </a:t>
            </a:r>
            <a:endParaRPr sz="800">
              <a:latin typeface="Nunito"/>
              <a:ea typeface="Nunito"/>
              <a:cs typeface="Nunito"/>
              <a:sym typeface="Nuni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8"/>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r>
              <a:rPr lang="en"/>
              <a:t>ubmit preprints and view/download</a:t>
            </a:r>
            <a:endParaRPr/>
          </a:p>
        </p:txBody>
      </p:sp>
      <p:pic>
        <p:nvPicPr>
          <p:cNvPr id="427" name="Google Shape;427;p48"/>
          <p:cNvPicPr preferRelativeResize="0"/>
          <p:nvPr/>
        </p:nvPicPr>
        <p:blipFill>
          <a:blip r:embed="rId3">
            <a:alphaModFix/>
          </a:blip>
          <a:stretch>
            <a:fillRect/>
          </a:stretch>
        </p:blipFill>
        <p:spPr>
          <a:xfrm>
            <a:off x="4400925" y="662975"/>
            <a:ext cx="4431387" cy="4125774"/>
          </a:xfrm>
          <a:prstGeom prst="rect">
            <a:avLst/>
          </a:prstGeom>
          <a:noFill/>
          <a:ln cap="flat" cmpd="sng" w="9525">
            <a:solidFill>
              <a:schemeClr val="dk2"/>
            </a:solidFill>
            <a:prstDash val="solid"/>
            <a:round/>
            <a:headEnd len="sm" w="sm" type="none"/>
            <a:tailEnd len="sm" w="sm" type="none"/>
          </a:ln>
        </p:spPr>
      </p:pic>
      <p:sp>
        <p:nvSpPr>
          <p:cNvPr id="428" name="Google Shape;428;p48"/>
          <p:cNvSpPr txBox="1"/>
          <p:nvPr/>
        </p:nvSpPr>
        <p:spPr>
          <a:xfrm>
            <a:off x="324675" y="1284650"/>
            <a:ext cx="4028400" cy="1700700"/>
          </a:xfrm>
          <a:prstGeom prst="rect">
            <a:avLst/>
          </a:prstGeom>
          <a:noFill/>
          <a:ln>
            <a:noFill/>
          </a:ln>
        </p:spPr>
        <p:txBody>
          <a:bodyPr anchorCtr="0" anchor="t" bIns="91425" lIns="91425" spcFirstLastPara="1" rIns="91425" wrap="square" tIns="91425">
            <a:noAutofit/>
          </a:bodyPr>
          <a:lstStyle/>
          <a:p>
            <a:pPr indent="-336550" lvl="0" marL="457200" rtl="0" algn="l">
              <a:spcBef>
                <a:spcPts val="1000"/>
              </a:spcBef>
              <a:spcAft>
                <a:spcPts val="0"/>
              </a:spcAft>
              <a:buClr>
                <a:srgbClr val="333132"/>
              </a:buClr>
              <a:buSzPts val="1700"/>
              <a:buFont typeface="Nunito"/>
              <a:buChar char="●"/>
            </a:pPr>
            <a:r>
              <a:rPr lang="en" sz="1700">
                <a:solidFill>
                  <a:srgbClr val="333132"/>
                </a:solidFill>
                <a:highlight>
                  <a:srgbClr val="FFFFFF"/>
                </a:highlight>
                <a:latin typeface="Nunito"/>
                <a:ea typeface="Nunito"/>
                <a:cs typeface="Nunito"/>
                <a:sym typeface="Nunito"/>
              </a:rPr>
              <a:t>Spearman correlations for the view/download and submit correlations</a:t>
            </a:r>
            <a:endParaRPr sz="1700">
              <a:solidFill>
                <a:srgbClr val="333132"/>
              </a:solidFill>
              <a:highlight>
                <a:srgbClr val="FFFFFF"/>
              </a:highlight>
              <a:latin typeface="Nunito"/>
              <a:ea typeface="Nunito"/>
              <a:cs typeface="Nunito"/>
              <a:sym typeface="Nunito"/>
            </a:endParaRPr>
          </a:p>
          <a:p>
            <a:pPr indent="-336550" lvl="0" marL="457200" rtl="0" algn="l">
              <a:spcBef>
                <a:spcPts val="1000"/>
              </a:spcBef>
              <a:spcAft>
                <a:spcPts val="0"/>
              </a:spcAft>
              <a:buClr>
                <a:srgbClr val="333132"/>
              </a:buClr>
              <a:buSzPts val="1700"/>
              <a:buFont typeface="Nunito"/>
              <a:buChar char="●"/>
            </a:pPr>
            <a:r>
              <a:rPr lang="en" sz="1700">
                <a:solidFill>
                  <a:srgbClr val="333132"/>
                </a:solidFill>
                <a:highlight>
                  <a:srgbClr val="FFFFFF"/>
                </a:highlight>
                <a:latin typeface="Nunito"/>
                <a:ea typeface="Nunito"/>
                <a:cs typeface="Nunito"/>
                <a:sym typeface="Nunito"/>
              </a:rPr>
              <a:t>Pearson correlation for favourability</a:t>
            </a:r>
            <a:endParaRPr sz="1700">
              <a:solidFill>
                <a:srgbClr val="333132"/>
              </a:solidFill>
              <a:highlight>
                <a:srgbClr val="FFFFFF"/>
              </a:highlight>
              <a:latin typeface="Nunito"/>
              <a:ea typeface="Nunito"/>
              <a:cs typeface="Nunito"/>
              <a:sym typeface="Nunito"/>
            </a:endParaRPr>
          </a:p>
        </p:txBody>
      </p:sp>
      <p:sp>
        <p:nvSpPr>
          <p:cNvPr id="429" name="Google Shape;429;p48"/>
          <p:cNvSpPr txBox="1"/>
          <p:nvPr/>
        </p:nvSpPr>
        <p:spPr>
          <a:xfrm>
            <a:off x="566050" y="3453950"/>
            <a:ext cx="3753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Nunito"/>
                <a:ea typeface="Nunito"/>
                <a:cs typeface="Nunito"/>
                <a:sym typeface="Nunito"/>
              </a:rPr>
              <a:t>Credibility of preprints: an interdisciplinary survey of researchers, Volume: 7, Issue: 10, DOI: (10.1098/rsos.201520) </a:t>
            </a:r>
            <a:endParaRPr sz="1000">
              <a:latin typeface="Nunito"/>
              <a:ea typeface="Nunito"/>
              <a:cs typeface="Nunito"/>
              <a:sym typeface="Nuni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33" name="Shape 433"/>
        <p:cNvGrpSpPr/>
        <p:nvPr/>
      </p:nvGrpSpPr>
      <p:grpSpPr>
        <a:xfrm>
          <a:off x="0" y="0"/>
          <a:ext cx="0" cy="0"/>
          <a:chOff x="0" y="0"/>
          <a:chExt cx="0" cy="0"/>
        </a:xfrm>
      </p:grpSpPr>
      <p:sp>
        <p:nvSpPr>
          <p:cNvPr id="434" name="Google Shape;434;p49"/>
          <p:cNvSpPr txBox="1"/>
          <p:nvPr/>
        </p:nvSpPr>
        <p:spPr>
          <a:xfrm>
            <a:off x="0" y="0"/>
            <a:ext cx="1553700" cy="5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Section 4</a:t>
            </a:r>
            <a:endParaRPr sz="2400"/>
          </a:p>
        </p:txBody>
      </p:sp>
      <p:sp>
        <p:nvSpPr>
          <p:cNvPr id="435" name="Google Shape;435;p49"/>
          <p:cNvSpPr txBox="1"/>
          <p:nvPr/>
        </p:nvSpPr>
        <p:spPr>
          <a:xfrm>
            <a:off x="706500" y="1866000"/>
            <a:ext cx="7731000" cy="141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What are the steps in submitting a preprint? </a:t>
            </a:r>
            <a:endParaRPr sz="24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0"/>
          <p:cNvSpPr txBox="1"/>
          <p:nvPr>
            <p:ph type="title"/>
          </p:nvPr>
        </p:nvSpPr>
        <p:spPr>
          <a:xfrm>
            <a:off x="263250" y="142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you decided to preprint - now what?</a:t>
            </a:r>
            <a:endParaRPr/>
          </a:p>
        </p:txBody>
      </p:sp>
      <p:sp>
        <p:nvSpPr>
          <p:cNvPr id="441" name="Google Shape;441;p50"/>
          <p:cNvSpPr txBox="1"/>
          <p:nvPr>
            <p:ph idx="1" type="body"/>
          </p:nvPr>
        </p:nvSpPr>
        <p:spPr>
          <a:xfrm>
            <a:off x="311700" y="847675"/>
            <a:ext cx="7700100" cy="3416400"/>
          </a:xfrm>
          <a:prstGeom prst="rect">
            <a:avLst/>
          </a:prstGeom>
        </p:spPr>
        <p:txBody>
          <a:bodyPr anchorCtr="0" anchor="t" bIns="91425" lIns="91425" spcFirstLastPara="1" rIns="91425" wrap="square" tIns="91425">
            <a:noAutofit/>
          </a:bodyPr>
          <a:lstStyle/>
          <a:p>
            <a:pPr indent="-327025" lvl="0" marL="647700" rtl="0" algn="l">
              <a:spcBef>
                <a:spcPts val="0"/>
              </a:spcBef>
              <a:spcAft>
                <a:spcPts val="0"/>
              </a:spcAft>
              <a:buClr>
                <a:srgbClr val="3A3A3A"/>
              </a:buClr>
              <a:buSzPts val="1550"/>
              <a:buFont typeface="Nunito"/>
              <a:buAutoNum type="arabicPeriod"/>
            </a:pPr>
            <a:r>
              <a:rPr lang="en" sz="1550">
                <a:solidFill>
                  <a:srgbClr val="3A3A3A"/>
                </a:solidFill>
                <a:highlight>
                  <a:srgbClr val="FFFFFF"/>
                </a:highlight>
              </a:rPr>
              <a:t>Prepare your preprint</a:t>
            </a:r>
            <a:r>
              <a:rPr lang="en" sz="1550">
                <a:solidFill>
                  <a:srgbClr val="3A3A3A"/>
                </a:solidFill>
                <a:highlight>
                  <a:srgbClr val="FFFFFF"/>
                </a:highlight>
              </a:rPr>
              <a:t>.</a:t>
            </a:r>
            <a:endParaRPr sz="1550">
              <a:solidFill>
                <a:srgbClr val="3A3A3A"/>
              </a:solidFill>
              <a:highlight>
                <a:srgbClr val="FFFFFF"/>
              </a:highlight>
            </a:endParaRPr>
          </a:p>
          <a:p>
            <a:pPr indent="-327025" lvl="0" marL="647700" rtl="0" algn="l">
              <a:spcBef>
                <a:spcPts val="0"/>
              </a:spcBef>
              <a:spcAft>
                <a:spcPts val="0"/>
              </a:spcAft>
              <a:buClr>
                <a:srgbClr val="3A3A3A"/>
              </a:buClr>
              <a:buSzPts val="1550"/>
              <a:buFont typeface="Roboto"/>
              <a:buAutoNum type="arabicPeriod"/>
            </a:pPr>
            <a:r>
              <a:rPr lang="en" sz="1550">
                <a:solidFill>
                  <a:srgbClr val="3A3A3A"/>
                </a:solidFill>
                <a:highlight>
                  <a:schemeClr val="lt1"/>
                </a:highlight>
              </a:rPr>
              <a:t>Get all co-authors on board with preprinting. Refer to the resources in the </a:t>
            </a:r>
            <a:r>
              <a:rPr lang="en" sz="1550" u="sng">
                <a:solidFill>
                  <a:srgbClr val="DD3333"/>
                </a:solidFill>
                <a:highlight>
                  <a:schemeClr val="lt1"/>
                </a:highlight>
                <a:hlinkClick r:id="rId3">
                  <a:extLst>
                    <a:ext uri="{A12FA001-AC4F-418D-AE19-62706E023703}">
                      <ahyp:hlinkClr val="tx"/>
                    </a:ext>
                  </a:extLst>
                </a:hlinkClick>
              </a:rPr>
              <a:t>Preprint Info Center</a:t>
            </a:r>
            <a:r>
              <a:rPr lang="en" sz="1550">
                <a:solidFill>
                  <a:srgbClr val="3A3A3A"/>
                </a:solidFill>
                <a:highlight>
                  <a:schemeClr val="lt1"/>
                </a:highlight>
              </a:rPr>
              <a:t> (including these FAQ). </a:t>
            </a:r>
            <a:endParaRPr sz="1550">
              <a:solidFill>
                <a:srgbClr val="3A3A3A"/>
              </a:solidFill>
              <a:highlight>
                <a:srgbClr val="FFFFFF"/>
              </a:highlight>
            </a:endParaRPr>
          </a:p>
          <a:p>
            <a:pPr indent="-327025" lvl="0" marL="647700" rtl="0" algn="l">
              <a:spcBef>
                <a:spcPts val="0"/>
              </a:spcBef>
              <a:spcAft>
                <a:spcPts val="0"/>
              </a:spcAft>
              <a:buClr>
                <a:srgbClr val="3A3A3A"/>
              </a:buClr>
              <a:buSzPts val="1550"/>
              <a:buFont typeface="Nunito"/>
              <a:buAutoNum type="arabicPeriod"/>
            </a:pPr>
            <a:r>
              <a:rPr lang="en" sz="1550">
                <a:solidFill>
                  <a:srgbClr val="3A3A3A"/>
                </a:solidFill>
                <a:highlight>
                  <a:srgbClr val="FFFFFF"/>
                </a:highlight>
              </a:rPr>
              <a:t>Double check </a:t>
            </a:r>
            <a:r>
              <a:rPr lang="en" sz="1550" u="sng">
                <a:solidFill>
                  <a:srgbClr val="DD3333"/>
                </a:solidFill>
                <a:highlight>
                  <a:srgbClr val="FFFFFF"/>
                </a:highlight>
                <a:hlinkClick r:id="rId4">
                  <a:extLst>
                    <a:ext uri="{A12FA001-AC4F-418D-AE19-62706E023703}">
                      <ahyp:hlinkClr val="tx"/>
                    </a:ext>
                  </a:extLst>
                </a:hlinkClick>
              </a:rPr>
              <a:t>journal policies</a:t>
            </a:r>
            <a:r>
              <a:rPr lang="en" sz="1550">
                <a:solidFill>
                  <a:srgbClr val="3A3A3A"/>
                </a:solidFill>
                <a:highlight>
                  <a:srgbClr val="FFFFFF"/>
                </a:highlight>
              </a:rPr>
              <a:t> on when and where preprints may be posted. </a:t>
            </a:r>
            <a:endParaRPr sz="1550">
              <a:solidFill>
                <a:srgbClr val="3A3A3A"/>
              </a:solidFill>
              <a:highlight>
                <a:srgbClr val="FFFFFF"/>
              </a:highlight>
            </a:endParaRPr>
          </a:p>
          <a:p>
            <a:pPr indent="-327025" lvl="0" marL="647700" rtl="0" algn="l">
              <a:spcBef>
                <a:spcPts val="0"/>
              </a:spcBef>
              <a:spcAft>
                <a:spcPts val="0"/>
              </a:spcAft>
              <a:buClr>
                <a:srgbClr val="3A3A3A"/>
              </a:buClr>
              <a:buSzPts val="1550"/>
              <a:buFont typeface="Nunito"/>
              <a:buAutoNum type="arabicPeriod"/>
            </a:pPr>
            <a:r>
              <a:rPr lang="en" sz="1550">
                <a:solidFill>
                  <a:srgbClr val="3A3A3A"/>
                </a:solidFill>
                <a:highlight>
                  <a:srgbClr val="FFFFFF"/>
                </a:highlight>
              </a:rPr>
              <a:t>Choose a preprint server. Consider visibility, funder recommendations, and features like preservation and indexing, which are cataloged in the </a:t>
            </a:r>
            <a:r>
              <a:rPr lang="en" sz="1550" u="sng">
                <a:solidFill>
                  <a:srgbClr val="DD3333"/>
                </a:solidFill>
                <a:highlight>
                  <a:srgbClr val="FFFFFF"/>
                </a:highlight>
                <a:hlinkClick r:id="rId5">
                  <a:extLst>
                    <a:ext uri="{A12FA001-AC4F-418D-AE19-62706E023703}">
                      <ahyp:hlinkClr val="tx"/>
                    </a:ext>
                  </a:extLst>
                </a:hlinkClick>
              </a:rPr>
              <a:t>Preprint Server Directory</a:t>
            </a:r>
            <a:r>
              <a:rPr lang="en" sz="1550">
                <a:solidFill>
                  <a:srgbClr val="3A3A3A"/>
                </a:solidFill>
                <a:highlight>
                  <a:srgbClr val="FFFFFF"/>
                </a:highlight>
              </a:rPr>
              <a:t>.</a:t>
            </a:r>
            <a:endParaRPr sz="1550">
              <a:solidFill>
                <a:srgbClr val="3A3A3A"/>
              </a:solidFill>
              <a:highlight>
                <a:srgbClr val="FFFFFF"/>
              </a:highlight>
            </a:endParaRPr>
          </a:p>
          <a:p>
            <a:pPr indent="-327025" lvl="0" marL="647700" rtl="0" algn="l">
              <a:spcBef>
                <a:spcPts val="0"/>
              </a:spcBef>
              <a:spcAft>
                <a:spcPts val="0"/>
              </a:spcAft>
              <a:buClr>
                <a:srgbClr val="3A3A3A"/>
              </a:buClr>
              <a:buSzPts val="1550"/>
              <a:buFont typeface="Nunito"/>
              <a:buAutoNum type="arabicPeriod"/>
            </a:pPr>
            <a:r>
              <a:rPr lang="en" sz="1550">
                <a:solidFill>
                  <a:srgbClr val="3A3A3A"/>
                </a:solidFill>
                <a:highlight>
                  <a:srgbClr val="FFFFFF"/>
                </a:highlight>
              </a:rPr>
              <a:t>Choose a </a:t>
            </a:r>
            <a:r>
              <a:rPr lang="en" sz="1550" u="sng">
                <a:solidFill>
                  <a:srgbClr val="DD3333"/>
                </a:solidFill>
                <a:highlight>
                  <a:srgbClr val="FFFFFF"/>
                </a:highlight>
                <a:hlinkClick r:id="rId6">
                  <a:extLst>
                    <a:ext uri="{A12FA001-AC4F-418D-AE19-62706E023703}">
                      <ahyp:hlinkClr val="tx"/>
                    </a:ext>
                  </a:extLst>
                </a:hlinkClick>
              </a:rPr>
              <a:t>license.</a:t>
            </a:r>
            <a:endParaRPr sz="1550" u="sng">
              <a:solidFill>
                <a:srgbClr val="DD3333"/>
              </a:solidFill>
              <a:highlight>
                <a:srgbClr val="FFFFFF"/>
              </a:highlight>
            </a:endParaRPr>
          </a:p>
          <a:p>
            <a:pPr indent="-327025" lvl="0" marL="647700" rtl="0" algn="l">
              <a:spcBef>
                <a:spcPts val="0"/>
              </a:spcBef>
              <a:spcAft>
                <a:spcPts val="0"/>
              </a:spcAft>
              <a:buClr>
                <a:srgbClr val="3A3A3A"/>
              </a:buClr>
              <a:buSzPts val="1550"/>
              <a:buFont typeface="Nunito"/>
              <a:buAutoNum type="arabicPeriod"/>
            </a:pPr>
            <a:r>
              <a:rPr lang="en" sz="1550">
                <a:solidFill>
                  <a:srgbClr val="3A3A3A"/>
                </a:solidFill>
                <a:highlight>
                  <a:srgbClr val="FFFFFF"/>
                </a:highlight>
              </a:rPr>
              <a:t>Upload any code/data/reagents you want to share to appropriate repositories.</a:t>
            </a:r>
            <a:endParaRPr sz="1550">
              <a:solidFill>
                <a:srgbClr val="3A3A3A"/>
              </a:solidFill>
              <a:highlight>
                <a:srgbClr val="FFFFFF"/>
              </a:highlight>
            </a:endParaRPr>
          </a:p>
          <a:p>
            <a:pPr indent="-327025" lvl="0" marL="647700" rtl="0" algn="l">
              <a:spcBef>
                <a:spcPts val="0"/>
              </a:spcBef>
              <a:spcAft>
                <a:spcPts val="0"/>
              </a:spcAft>
              <a:buClr>
                <a:srgbClr val="3A3A3A"/>
              </a:buClr>
              <a:buSzPts val="1550"/>
              <a:buFont typeface="Nunito"/>
              <a:buAutoNum type="arabicPeriod"/>
            </a:pPr>
            <a:r>
              <a:rPr lang="en" sz="1550">
                <a:solidFill>
                  <a:srgbClr val="3A3A3A"/>
                </a:solidFill>
                <a:highlight>
                  <a:srgbClr val="FFFFFF"/>
                </a:highlight>
              </a:rPr>
              <a:t>Post the preprint!</a:t>
            </a:r>
            <a:endParaRPr sz="1550">
              <a:solidFill>
                <a:srgbClr val="3A3A3A"/>
              </a:solidFill>
              <a:highlight>
                <a:srgbClr val="FFFFFF"/>
              </a:highlight>
            </a:endParaRPr>
          </a:p>
          <a:p>
            <a:pPr indent="-327025" lvl="0" marL="647700" rtl="0" algn="l">
              <a:spcBef>
                <a:spcPts val="0"/>
              </a:spcBef>
              <a:spcAft>
                <a:spcPts val="0"/>
              </a:spcAft>
              <a:buClr>
                <a:srgbClr val="3A3A3A"/>
              </a:buClr>
              <a:buSzPts val="1550"/>
              <a:buFont typeface="Nunito"/>
              <a:buAutoNum type="arabicPeriod"/>
            </a:pPr>
            <a:r>
              <a:rPr lang="en" sz="1550">
                <a:solidFill>
                  <a:srgbClr val="3A3A3A"/>
                </a:solidFill>
                <a:highlight>
                  <a:srgbClr val="FFFFFF"/>
                </a:highlight>
              </a:rPr>
              <a:t>Invite feedback via social media or email </a:t>
            </a:r>
            <a:endParaRPr sz="1550">
              <a:solidFill>
                <a:srgbClr val="3A3A3A"/>
              </a:solidFill>
              <a:highlight>
                <a:srgbClr val="FFFFFF"/>
              </a:highlight>
            </a:endParaRPr>
          </a:p>
          <a:p>
            <a:pPr indent="0" lvl="0" marL="0" rtl="0" algn="l">
              <a:spcBef>
                <a:spcPts val="1600"/>
              </a:spcBef>
              <a:spcAft>
                <a:spcPts val="0"/>
              </a:spcAft>
              <a:buNone/>
            </a:pPr>
            <a:r>
              <a:rPr lang="en" sz="1550" u="sng">
                <a:solidFill>
                  <a:schemeClr val="hlink"/>
                </a:solidFill>
                <a:highlight>
                  <a:srgbClr val="FFFFFF"/>
                </a:highlight>
                <a:hlinkClick r:id="rId7"/>
              </a:rPr>
              <a:t>https://asapbio.org/preprint-info/preprint-faq#qaef-4524</a:t>
            </a:r>
            <a:r>
              <a:rPr lang="en" sz="1550">
                <a:solidFill>
                  <a:srgbClr val="3A3A3A"/>
                </a:solidFill>
                <a:highlight>
                  <a:srgbClr val="FFFFFF"/>
                </a:highlight>
              </a:rPr>
              <a:t> </a:t>
            </a:r>
            <a:endParaRPr sz="1550">
              <a:solidFill>
                <a:srgbClr val="3A3A3A"/>
              </a:solidFill>
              <a:highlight>
                <a:srgbClr val="FFFFFF"/>
              </a:highlight>
            </a:endParaRPr>
          </a:p>
          <a:p>
            <a:pPr indent="0" lvl="0" marL="0" rtl="0" algn="l">
              <a:spcBef>
                <a:spcPts val="1600"/>
              </a:spcBef>
              <a:spcAft>
                <a:spcPts val="1600"/>
              </a:spcAft>
              <a:buNone/>
            </a:pPr>
            <a:r>
              <a:t/>
            </a:r>
            <a:endParaRPr sz="18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1"/>
          <p:cNvSpPr/>
          <p:nvPr/>
        </p:nvSpPr>
        <p:spPr>
          <a:xfrm rot="10800000">
            <a:off x="898775" y="656600"/>
            <a:ext cx="2515200" cy="2515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1"/>
          <p:cNvSpPr txBox="1"/>
          <p:nvPr>
            <p:ph type="title"/>
          </p:nvPr>
        </p:nvSpPr>
        <p:spPr>
          <a:xfrm>
            <a:off x="2857500" y="1359425"/>
            <a:ext cx="467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Prepare your Preprint</a:t>
            </a:r>
            <a:endParaRPr sz="3500"/>
          </a:p>
          <a:p>
            <a:pPr indent="0" lvl="0" marL="457200" rtl="0" algn="l">
              <a:spcBef>
                <a:spcPts val="0"/>
              </a:spcBef>
              <a:spcAft>
                <a:spcPts val="0"/>
              </a:spcAft>
              <a:buNone/>
            </a:pPr>
            <a:r>
              <a:t/>
            </a:r>
            <a:endParaRPr sz="3500"/>
          </a:p>
          <a:p>
            <a:pPr indent="0" lvl="0" marL="457200" rtl="0" algn="l">
              <a:spcBef>
                <a:spcPts val="0"/>
              </a:spcBef>
              <a:spcAft>
                <a:spcPts val="0"/>
              </a:spcAft>
              <a:buNone/>
            </a:pPr>
            <a:r>
              <a:t/>
            </a:r>
            <a:endParaRPr sz="3500"/>
          </a:p>
        </p:txBody>
      </p:sp>
      <p:sp>
        <p:nvSpPr>
          <p:cNvPr id="448" name="Google Shape;448;p51"/>
          <p:cNvSpPr txBox="1"/>
          <p:nvPr/>
        </p:nvSpPr>
        <p:spPr>
          <a:xfrm>
            <a:off x="1299250" y="395175"/>
            <a:ext cx="4069500" cy="4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0">
                <a:solidFill>
                  <a:srgbClr val="999999"/>
                </a:solidFill>
                <a:latin typeface="Nunito"/>
                <a:ea typeface="Nunito"/>
                <a:cs typeface="Nunito"/>
                <a:sym typeface="Nunito"/>
              </a:rPr>
              <a:t>1</a:t>
            </a:r>
            <a:endParaRPr b="1" sz="18000">
              <a:solidFill>
                <a:srgbClr val="999999"/>
              </a:solidFill>
              <a:latin typeface="Nunito"/>
              <a:ea typeface="Nunito"/>
              <a:cs typeface="Nunito"/>
              <a:sym typeface="Nuni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Prepare you preprint</a:t>
            </a:r>
            <a:endParaRPr/>
          </a:p>
        </p:txBody>
      </p:sp>
      <p:sp>
        <p:nvSpPr>
          <p:cNvPr id="454" name="Google Shape;454;p52"/>
          <p:cNvSpPr txBox="1"/>
          <p:nvPr>
            <p:ph idx="1" type="body"/>
          </p:nvPr>
        </p:nvSpPr>
        <p:spPr>
          <a:xfrm>
            <a:off x="235500" y="1141938"/>
            <a:ext cx="3615600" cy="2037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Complete the Scientific work</a:t>
            </a:r>
            <a:endParaRPr/>
          </a:p>
          <a:p>
            <a:pPr indent="-342900" lvl="0" marL="457200" rtl="0" algn="l">
              <a:spcBef>
                <a:spcPts val="0"/>
              </a:spcBef>
              <a:spcAft>
                <a:spcPts val="0"/>
              </a:spcAft>
              <a:buSzPts val="1800"/>
              <a:buChar char="●"/>
            </a:pPr>
            <a:r>
              <a:rPr lang="en"/>
              <a:t>Prepare a complete manuscript</a:t>
            </a:r>
            <a:endParaRPr/>
          </a:p>
          <a:p>
            <a:pPr indent="-342900" lvl="0" marL="457200" rtl="0" algn="l">
              <a:spcBef>
                <a:spcPts val="0"/>
              </a:spcBef>
              <a:spcAft>
                <a:spcPts val="0"/>
              </a:spcAft>
              <a:buSzPts val="1800"/>
              <a:buChar char="●"/>
            </a:pPr>
            <a:r>
              <a:rPr lang="en"/>
              <a:t>Review</a:t>
            </a:r>
            <a:r>
              <a:rPr lang="en"/>
              <a:t> the manuscript to avoid scientific and grammatical errors</a:t>
            </a:r>
            <a:endParaRPr/>
          </a:p>
        </p:txBody>
      </p:sp>
      <p:pic>
        <p:nvPicPr>
          <p:cNvPr id="455" name="Google Shape;455;p52"/>
          <p:cNvPicPr preferRelativeResize="0"/>
          <p:nvPr/>
        </p:nvPicPr>
        <p:blipFill>
          <a:blip r:embed="rId3">
            <a:alphaModFix/>
          </a:blip>
          <a:stretch>
            <a:fillRect/>
          </a:stretch>
        </p:blipFill>
        <p:spPr>
          <a:xfrm>
            <a:off x="4009975" y="941525"/>
            <a:ext cx="4981626" cy="3759575"/>
          </a:xfrm>
          <a:prstGeom prst="rect">
            <a:avLst/>
          </a:prstGeom>
          <a:noFill/>
          <a:ln cap="flat" cmpd="sng" w="9525">
            <a:solidFill>
              <a:srgbClr val="434343"/>
            </a:solidFill>
            <a:prstDash val="solid"/>
            <a:round/>
            <a:headEnd len="sm" w="sm" type="none"/>
            <a:tailEnd len="sm" w="sm" type="none"/>
          </a:ln>
        </p:spPr>
      </p:pic>
      <p:sp>
        <p:nvSpPr>
          <p:cNvPr id="456" name="Google Shape;456;p52"/>
          <p:cNvSpPr txBox="1"/>
          <p:nvPr/>
        </p:nvSpPr>
        <p:spPr>
          <a:xfrm>
            <a:off x="296300" y="3436425"/>
            <a:ext cx="32667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Nunito"/>
                <a:ea typeface="Nunito"/>
                <a:cs typeface="Nunito"/>
                <a:sym typeface="Nunito"/>
              </a:rPr>
              <a:t>Yusoff MSB. ABC of manuscript writing. Education in Medicine Journal. 2018;10(2):61–67. https://doi.org/10.21315/eimj2018.10.2.8</a:t>
            </a:r>
            <a:endParaRPr sz="900">
              <a:latin typeface="Nunito"/>
              <a:ea typeface="Nunito"/>
              <a:cs typeface="Nunito"/>
              <a:sym typeface="Nuni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3"/>
          <p:cNvSpPr/>
          <p:nvPr/>
        </p:nvSpPr>
        <p:spPr>
          <a:xfrm rot="10800000">
            <a:off x="898775" y="656600"/>
            <a:ext cx="2515200" cy="2515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53"/>
          <p:cNvSpPr txBox="1"/>
          <p:nvPr>
            <p:ph type="title"/>
          </p:nvPr>
        </p:nvSpPr>
        <p:spPr>
          <a:xfrm>
            <a:off x="2857500" y="1359425"/>
            <a:ext cx="467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Seek Approval from</a:t>
            </a:r>
            <a:r>
              <a:rPr lang="en" sz="3500"/>
              <a:t> Coauthors</a:t>
            </a:r>
            <a:endParaRPr sz="3500"/>
          </a:p>
          <a:p>
            <a:pPr indent="0" lvl="0" marL="457200" rtl="0" algn="l">
              <a:spcBef>
                <a:spcPts val="0"/>
              </a:spcBef>
              <a:spcAft>
                <a:spcPts val="0"/>
              </a:spcAft>
              <a:buNone/>
            </a:pPr>
            <a:r>
              <a:t/>
            </a:r>
            <a:endParaRPr sz="3500"/>
          </a:p>
          <a:p>
            <a:pPr indent="0" lvl="0" marL="457200" rtl="0" algn="l">
              <a:spcBef>
                <a:spcPts val="0"/>
              </a:spcBef>
              <a:spcAft>
                <a:spcPts val="0"/>
              </a:spcAft>
              <a:buNone/>
            </a:pPr>
            <a:r>
              <a:t/>
            </a:r>
            <a:endParaRPr sz="3500"/>
          </a:p>
        </p:txBody>
      </p:sp>
      <p:sp>
        <p:nvSpPr>
          <p:cNvPr id="463" name="Google Shape;463;p53"/>
          <p:cNvSpPr txBox="1"/>
          <p:nvPr/>
        </p:nvSpPr>
        <p:spPr>
          <a:xfrm>
            <a:off x="1299250" y="395175"/>
            <a:ext cx="4069500" cy="4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0">
                <a:solidFill>
                  <a:srgbClr val="999999"/>
                </a:solidFill>
                <a:latin typeface="Nunito"/>
                <a:ea typeface="Nunito"/>
                <a:cs typeface="Nunito"/>
                <a:sym typeface="Nunito"/>
              </a:rPr>
              <a:t>2</a:t>
            </a:r>
            <a:endParaRPr b="1" sz="18000">
              <a:solidFill>
                <a:srgbClr val="999999"/>
              </a:solidFill>
              <a:latin typeface="Nunito"/>
              <a:ea typeface="Nunito"/>
              <a:cs typeface="Nunito"/>
              <a:sym typeface="Nunito"/>
            </a:endParaRPr>
          </a:p>
        </p:txBody>
      </p:sp>
      <p:sp>
        <p:nvSpPr>
          <p:cNvPr id="464" name="Google Shape;464;p53"/>
          <p:cNvSpPr txBox="1"/>
          <p:nvPr/>
        </p:nvSpPr>
        <p:spPr>
          <a:xfrm>
            <a:off x="4615200" y="2737400"/>
            <a:ext cx="4006800" cy="585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unito"/>
              <a:buChar char="●"/>
            </a:pPr>
            <a:r>
              <a:rPr lang="en">
                <a:latin typeface="Nunito"/>
                <a:ea typeface="Nunito"/>
                <a:cs typeface="Nunito"/>
                <a:sym typeface="Nunito"/>
              </a:rPr>
              <a:t>Find preprints by your colleagues in the field or at your institution</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Discuss preprints in other settings: in a journal club, etc</a:t>
            </a:r>
            <a:endParaRPr>
              <a:latin typeface="Nunito"/>
              <a:ea typeface="Nunito"/>
              <a:cs typeface="Nunito"/>
              <a:sym typeface="Nuni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 for preprints</a:t>
            </a:r>
            <a:endParaRPr/>
          </a:p>
        </p:txBody>
      </p:sp>
      <p:sp>
        <p:nvSpPr>
          <p:cNvPr id="470" name="Google Shape;470;p54"/>
          <p:cNvSpPr txBox="1"/>
          <p:nvPr>
            <p:ph idx="1" type="body"/>
          </p:nvPr>
        </p:nvSpPr>
        <p:spPr>
          <a:xfrm>
            <a:off x="5124025" y="311900"/>
            <a:ext cx="2568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500" u="sng">
                <a:solidFill>
                  <a:schemeClr val="hlink"/>
                </a:solidFill>
                <a:latin typeface="Arial"/>
                <a:ea typeface="Arial"/>
                <a:cs typeface="Arial"/>
                <a:sym typeface="Arial"/>
                <a:hlinkClick r:id="rId3"/>
              </a:rPr>
              <a:t>asapbio.org/preprint-info</a:t>
            </a:r>
            <a:endParaRPr sz="1800"/>
          </a:p>
        </p:txBody>
      </p:sp>
      <p:pic>
        <p:nvPicPr>
          <p:cNvPr id="471" name="Google Shape;471;p54"/>
          <p:cNvPicPr preferRelativeResize="0"/>
          <p:nvPr/>
        </p:nvPicPr>
        <p:blipFill>
          <a:blip r:embed="rId4">
            <a:alphaModFix/>
          </a:blip>
          <a:stretch>
            <a:fillRect/>
          </a:stretch>
        </p:blipFill>
        <p:spPr>
          <a:xfrm>
            <a:off x="1207500" y="1246325"/>
            <a:ext cx="6945902" cy="37569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5"/>
          <p:cNvSpPr/>
          <p:nvPr/>
        </p:nvSpPr>
        <p:spPr>
          <a:xfrm rot="10800000">
            <a:off x="898775" y="656600"/>
            <a:ext cx="2515200" cy="2515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55"/>
          <p:cNvSpPr txBox="1"/>
          <p:nvPr>
            <p:ph type="title"/>
          </p:nvPr>
        </p:nvSpPr>
        <p:spPr>
          <a:xfrm>
            <a:off x="2857500" y="1359425"/>
            <a:ext cx="467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Double check journal policies</a:t>
            </a:r>
            <a:endParaRPr sz="3500"/>
          </a:p>
          <a:p>
            <a:pPr indent="0" lvl="0" marL="457200" rtl="0" algn="l">
              <a:spcBef>
                <a:spcPts val="0"/>
              </a:spcBef>
              <a:spcAft>
                <a:spcPts val="0"/>
              </a:spcAft>
              <a:buNone/>
            </a:pPr>
            <a:r>
              <a:t/>
            </a:r>
            <a:endParaRPr sz="3500"/>
          </a:p>
          <a:p>
            <a:pPr indent="0" lvl="0" marL="457200" rtl="0" algn="l">
              <a:spcBef>
                <a:spcPts val="0"/>
              </a:spcBef>
              <a:spcAft>
                <a:spcPts val="0"/>
              </a:spcAft>
              <a:buNone/>
            </a:pPr>
            <a:r>
              <a:t/>
            </a:r>
            <a:endParaRPr sz="3500"/>
          </a:p>
        </p:txBody>
      </p:sp>
      <p:sp>
        <p:nvSpPr>
          <p:cNvPr id="478" name="Google Shape;478;p55"/>
          <p:cNvSpPr txBox="1"/>
          <p:nvPr/>
        </p:nvSpPr>
        <p:spPr>
          <a:xfrm>
            <a:off x="1299250" y="395175"/>
            <a:ext cx="4069500" cy="4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0">
                <a:solidFill>
                  <a:srgbClr val="999999"/>
                </a:solidFill>
                <a:latin typeface="Nunito"/>
                <a:ea typeface="Nunito"/>
                <a:cs typeface="Nunito"/>
                <a:sym typeface="Nunito"/>
              </a:rPr>
              <a:t>3</a:t>
            </a:r>
            <a:endParaRPr b="1" sz="18000">
              <a:solidFill>
                <a:srgbClr val="999999"/>
              </a:solidFill>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0"/>
          <p:cNvSpPr/>
          <p:nvPr/>
        </p:nvSpPr>
        <p:spPr>
          <a:xfrm>
            <a:off x="-739" y="2682155"/>
            <a:ext cx="9138900" cy="2508000"/>
          </a:xfrm>
          <a:prstGeom prst="rect">
            <a:avLst/>
          </a:prstGeom>
          <a:solidFill>
            <a:srgbClr val="262626"/>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descr="Page Facing Up Emoji" id="127" name="Google Shape;127;p20"/>
          <p:cNvPicPr preferRelativeResize="0"/>
          <p:nvPr/>
        </p:nvPicPr>
        <p:blipFill rotWithShape="1">
          <a:blip r:embed="rId3">
            <a:alphaModFix/>
          </a:blip>
          <a:srcRect b="0" l="0" r="0" t="0"/>
          <a:stretch/>
        </p:blipFill>
        <p:spPr>
          <a:xfrm>
            <a:off x="6738219" y="1499776"/>
            <a:ext cx="926788" cy="926788"/>
          </a:xfrm>
          <a:prstGeom prst="rect">
            <a:avLst/>
          </a:prstGeom>
          <a:noFill/>
          <a:ln>
            <a:noFill/>
          </a:ln>
        </p:spPr>
      </p:pic>
      <p:sp>
        <p:nvSpPr>
          <p:cNvPr id="128" name="Google Shape;128;p20"/>
          <p:cNvSpPr txBox="1"/>
          <p:nvPr/>
        </p:nvSpPr>
        <p:spPr>
          <a:xfrm>
            <a:off x="7324856" y="4895081"/>
            <a:ext cx="1777200" cy="207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900">
                <a:solidFill>
                  <a:srgbClr val="7F7F7F"/>
                </a:solidFill>
                <a:latin typeface="Arial"/>
                <a:ea typeface="Arial"/>
                <a:cs typeface="Arial"/>
                <a:sym typeface="Arial"/>
              </a:rPr>
              <a:t>Emojis by </a:t>
            </a:r>
            <a:r>
              <a:rPr lang="en" sz="900">
                <a:solidFill>
                  <a:srgbClr val="DD3333"/>
                </a:solidFill>
                <a:uFill>
                  <a:noFill/>
                </a:uFill>
                <a:latin typeface="Arial"/>
                <a:ea typeface="Arial"/>
                <a:cs typeface="Arial"/>
                <a:sym typeface="Arial"/>
                <a:hlinkClick r:id="rId4">
                  <a:extLst>
                    <a:ext uri="{A12FA001-AC4F-418D-AE19-62706E023703}">
                      <ahyp:hlinkClr val="tx"/>
                    </a:ext>
                  </a:extLst>
                </a:hlinkClick>
              </a:rPr>
              <a:t>Mozilla</a:t>
            </a:r>
            <a:r>
              <a:rPr lang="en" sz="900">
                <a:solidFill>
                  <a:srgbClr val="7F7F7F"/>
                </a:solidFill>
                <a:latin typeface="Arial"/>
                <a:ea typeface="Arial"/>
                <a:cs typeface="Arial"/>
                <a:sym typeface="Arial"/>
              </a:rPr>
              <a:t> (CC BY 4.0)</a:t>
            </a:r>
            <a:endParaRPr sz="1100">
              <a:solidFill>
                <a:srgbClr val="7F7F7F"/>
              </a:solidFill>
            </a:endParaRPr>
          </a:p>
        </p:txBody>
      </p:sp>
      <p:sp>
        <p:nvSpPr>
          <p:cNvPr id="129" name="Google Shape;129;p20"/>
          <p:cNvSpPr txBox="1"/>
          <p:nvPr/>
        </p:nvSpPr>
        <p:spPr>
          <a:xfrm>
            <a:off x="1913776" y="3076411"/>
            <a:ext cx="7782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lt1"/>
                </a:solidFill>
                <a:latin typeface="Nunito"/>
                <a:ea typeface="Nunito"/>
                <a:cs typeface="Nunito"/>
                <a:sym typeface="Nunito"/>
              </a:rPr>
              <a:t>Journal 1</a:t>
            </a:r>
            <a:endParaRPr sz="1200">
              <a:latin typeface="Nunito"/>
              <a:ea typeface="Nunito"/>
              <a:cs typeface="Nunito"/>
              <a:sym typeface="Nunito"/>
            </a:endParaRPr>
          </a:p>
        </p:txBody>
      </p:sp>
      <p:sp>
        <p:nvSpPr>
          <p:cNvPr id="130" name="Google Shape;130;p20"/>
          <p:cNvSpPr txBox="1"/>
          <p:nvPr/>
        </p:nvSpPr>
        <p:spPr>
          <a:xfrm>
            <a:off x="4446640" y="3093592"/>
            <a:ext cx="7782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lt1"/>
                </a:solidFill>
                <a:latin typeface="Nunito"/>
                <a:ea typeface="Nunito"/>
                <a:cs typeface="Nunito"/>
                <a:sym typeface="Nunito"/>
              </a:rPr>
              <a:t>Journal 2</a:t>
            </a:r>
            <a:endParaRPr sz="1200">
              <a:latin typeface="Nunito"/>
              <a:ea typeface="Nunito"/>
              <a:cs typeface="Nunito"/>
              <a:sym typeface="Nunito"/>
            </a:endParaRPr>
          </a:p>
        </p:txBody>
      </p:sp>
      <p:sp>
        <p:nvSpPr>
          <p:cNvPr id="131" name="Google Shape;131;p20"/>
          <p:cNvSpPr txBox="1"/>
          <p:nvPr/>
        </p:nvSpPr>
        <p:spPr>
          <a:xfrm>
            <a:off x="6912791" y="3104723"/>
            <a:ext cx="7782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lt1"/>
                </a:solidFill>
                <a:latin typeface="Nunito"/>
                <a:ea typeface="Nunito"/>
                <a:cs typeface="Nunito"/>
                <a:sym typeface="Nunito"/>
              </a:rPr>
              <a:t>Journal 3</a:t>
            </a:r>
            <a:endParaRPr sz="1200">
              <a:latin typeface="Nunito"/>
              <a:ea typeface="Nunito"/>
              <a:cs typeface="Nunito"/>
              <a:sym typeface="Nunito"/>
            </a:endParaRPr>
          </a:p>
        </p:txBody>
      </p:sp>
      <p:pic>
        <p:nvPicPr>
          <p:cNvPr descr="Bookmark Emoji" id="132" name="Google Shape;132;p20"/>
          <p:cNvPicPr preferRelativeResize="0"/>
          <p:nvPr/>
        </p:nvPicPr>
        <p:blipFill rotWithShape="1">
          <a:blip r:embed="rId5">
            <a:alphaModFix/>
          </a:blip>
          <a:srcRect b="0" l="0" r="0" t="0"/>
          <a:stretch/>
        </p:blipFill>
        <p:spPr>
          <a:xfrm>
            <a:off x="6944885" y="1490943"/>
            <a:ext cx="568122" cy="568122"/>
          </a:xfrm>
          <a:prstGeom prst="rect">
            <a:avLst/>
          </a:prstGeom>
          <a:noFill/>
          <a:ln>
            <a:noFill/>
          </a:ln>
        </p:spPr>
      </p:pic>
      <p:pic>
        <p:nvPicPr>
          <p:cNvPr descr="Page Facing Up Emoji" id="133" name="Google Shape;133;p20"/>
          <p:cNvPicPr preferRelativeResize="0"/>
          <p:nvPr/>
        </p:nvPicPr>
        <p:blipFill rotWithShape="1">
          <a:blip r:embed="rId3">
            <a:alphaModFix/>
          </a:blip>
          <a:srcRect b="0" l="0" r="0" t="0"/>
          <a:stretch/>
        </p:blipFill>
        <p:spPr>
          <a:xfrm>
            <a:off x="111198" y="3264846"/>
            <a:ext cx="926788" cy="926788"/>
          </a:xfrm>
          <a:prstGeom prst="rect">
            <a:avLst/>
          </a:prstGeom>
          <a:noFill/>
          <a:ln>
            <a:noFill/>
          </a:ln>
        </p:spPr>
      </p:pic>
      <p:pic>
        <p:nvPicPr>
          <p:cNvPr descr="Closed Book Emoji" id="134" name="Google Shape;134;p20"/>
          <p:cNvPicPr preferRelativeResize="0"/>
          <p:nvPr/>
        </p:nvPicPr>
        <p:blipFill rotWithShape="1">
          <a:blip r:embed="rId6">
            <a:alphaModFix/>
          </a:blip>
          <a:srcRect b="0" l="0" r="0" t="0"/>
          <a:stretch/>
        </p:blipFill>
        <p:spPr>
          <a:xfrm>
            <a:off x="1843945" y="3330430"/>
            <a:ext cx="926788" cy="926788"/>
          </a:xfrm>
          <a:prstGeom prst="rect">
            <a:avLst/>
          </a:prstGeom>
          <a:noFill/>
          <a:ln>
            <a:noFill/>
          </a:ln>
        </p:spPr>
      </p:pic>
      <p:pic>
        <p:nvPicPr>
          <p:cNvPr descr="Speech Balloon Emoji" id="135" name="Google Shape;135;p20"/>
          <p:cNvPicPr preferRelativeResize="0"/>
          <p:nvPr/>
        </p:nvPicPr>
        <p:blipFill rotWithShape="1">
          <a:blip r:embed="rId7">
            <a:alphaModFix/>
          </a:blip>
          <a:srcRect b="0" l="0" r="0" t="0"/>
          <a:stretch/>
        </p:blipFill>
        <p:spPr>
          <a:xfrm>
            <a:off x="4176004" y="1235975"/>
            <a:ext cx="870081" cy="870081"/>
          </a:xfrm>
          <a:prstGeom prst="rect">
            <a:avLst/>
          </a:prstGeom>
          <a:noFill/>
          <a:ln>
            <a:noFill/>
          </a:ln>
        </p:spPr>
      </p:pic>
      <p:pic>
        <p:nvPicPr>
          <p:cNvPr descr="Heavy Check Mark Emoji" id="136" name="Google Shape;136;p20"/>
          <p:cNvPicPr preferRelativeResize="0"/>
          <p:nvPr/>
        </p:nvPicPr>
        <p:blipFill rotWithShape="1">
          <a:blip r:embed="rId8">
            <a:alphaModFix/>
          </a:blip>
          <a:srcRect b="0" l="0" r="0" t="0"/>
          <a:stretch/>
        </p:blipFill>
        <p:spPr>
          <a:xfrm>
            <a:off x="5427901" y="3936217"/>
            <a:ext cx="341571" cy="341571"/>
          </a:xfrm>
          <a:prstGeom prst="rect">
            <a:avLst/>
          </a:prstGeom>
          <a:noFill/>
          <a:ln>
            <a:noFill/>
          </a:ln>
        </p:spPr>
      </p:pic>
      <p:pic>
        <p:nvPicPr>
          <p:cNvPr descr="Orange Book Emoji" id="137" name="Google Shape;137;p20"/>
          <p:cNvPicPr preferRelativeResize="0"/>
          <p:nvPr/>
        </p:nvPicPr>
        <p:blipFill rotWithShape="1">
          <a:blip r:embed="rId9">
            <a:alphaModFix/>
          </a:blip>
          <a:srcRect b="0" l="0" r="0" t="0"/>
          <a:stretch/>
        </p:blipFill>
        <p:spPr>
          <a:xfrm>
            <a:off x="4361491" y="3358607"/>
            <a:ext cx="910309" cy="910309"/>
          </a:xfrm>
          <a:prstGeom prst="rect">
            <a:avLst/>
          </a:prstGeom>
          <a:noFill/>
          <a:ln>
            <a:noFill/>
          </a:ln>
        </p:spPr>
      </p:pic>
      <p:pic>
        <p:nvPicPr>
          <p:cNvPr descr="Green Book Emoji" id="138" name="Google Shape;138;p20"/>
          <p:cNvPicPr preferRelativeResize="0"/>
          <p:nvPr/>
        </p:nvPicPr>
        <p:blipFill rotWithShape="1">
          <a:blip r:embed="rId10">
            <a:alphaModFix/>
          </a:blip>
          <a:srcRect b="0" l="0" r="0" t="0"/>
          <a:stretch/>
        </p:blipFill>
        <p:spPr>
          <a:xfrm>
            <a:off x="6808491" y="3346910"/>
            <a:ext cx="910309" cy="910309"/>
          </a:xfrm>
          <a:prstGeom prst="rect">
            <a:avLst/>
          </a:prstGeom>
          <a:noFill/>
          <a:ln>
            <a:noFill/>
          </a:ln>
        </p:spPr>
      </p:pic>
      <p:sp>
        <p:nvSpPr>
          <p:cNvPr id="139" name="Google Shape;139;p20"/>
          <p:cNvSpPr txBox="1"/>
          <p:nvPr/>
        </p:nvSpPr>
        <p:spPr>
          <a:xfrm>
            <a:off x="1430787" y="2707471"/>
            <a:ext cx="6267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en" sz="1200">
                <a:solidFill>
                  <a:schemeClr val="lt1"/>
                </a:solidFill>
                <a:latin typeface="Nunito"/>
                <a:ea typeface="Nunito"/>
                <a:cs typeface="Nunito"/>
                <a:sym typeface="Nunito"/>
              </a:rPr>
              <a:t>Private</a:t>
            </a:r>
            <a:endParaRPr sz="1200">
              <a:latin typeface="Nunito"/>
              <a:ea typeface="Nunito"/>
              <a:cs typeface="Nunito"/>
              <a:sym typeface="Nunito"/>
            </a:endParaRPr>
          </a:p>
        </p:txBody>
      </p:sp>
      <p:sp>
        <p:nvSpPr>
          <p:cNvPr id="140" name="Google Shape;140;p20"/>
          <p:cNvSpPr txBox="1"/>
          <p:nvPr/>
        </p:nvSpPr>
        <p:spPr>
          <a:xfrm>
            <a:off x="1462646" y="2418817"/>
            <a:ext cx="5628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en" sz="1200">
                <a:solidFill>
                  <a:schemeClr val="dk1"/>
                </a:solidFill>
                <a:latin typeface="Nunito"/>
                <a:ea typeface="Nunito"/>
                <a:cs typeface="Nunito"/>
                <a:sym typeface="Nunito"/>
              </a:rPr>
              <a:t>Public</a:t>
            </a:r>
            <a:endParaRPr sz="1200">
              <a:latin typeface="Nunito"/>
              <a:ea typeface="Nunito"/>
              <a:cs typeface="Nunito"/>
              <a:sym typeface="Nunito"/>
            </a:endParaRPr>
          </a:p>
        </p:txBody>
      </p:sp>
      <p:sp>
        <p:nvSpPr>
          <p:cNvPr id="141" name="Google Shape;141;p20"/>
          <p:cNvSpPr txBox="1"/>
          <p:nvPr/>
        </p:nvSpPr>
        <p:spPr>
          <a:xfrm>
            <a:off x="2691874" y="4373748"/>
            <a:ext cx="11010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lt1"/>
                </a:solidFill>
                <a:latin typeface="Nunito"/>
                <a:ea typeface="Nunito"/>
                <a:cs typeface="Nunito"/>
                <a:sym typeface="Nunito"/>
              </a:rPr>
              <a:t>Peer Review</a:t>
            </a:r>
            <a:endParaRPr sz="1200">
              <a:latin typeface="Nunito"/>
              <a:ea typeface="Nunito"/>
              <a:cs typeface="Nunito"/>
              <a:sym typeface="Nunito"/>
            </a:endParaRPr>
          </a:p>
        </p:txBody>
      </p:sp>
      <p:cxnSp>
        <p:nvCxnSpPr>
          <p:cNvPr id="142" name="Google Shape;142;p20"/>
          <p:cNvCxnSpPr/>
          <p:nvPr/>
        </p:nvCxnSpPr>
        <p:spPr>
          <a:xfrm>
            <a:off x="993393" y="3543616"/>
            <a:ext cx="836400" cy="0"/>
          </a:xfrm>
          <a:prstGeom prst="straightConnector1">
            <a:avLst/>
          </a:prstGeom>
          <a:noFill/>
          <a:ln cap="flat" cmpd="sng" w="38100">
            <a:solidFill>
              <a:srgbClr val="B7B7B7"/>
            </a:solidFill>
            <a:prstDash val="solid"/>
            <a:miter lim="800000"/>
            <a:headEnd len="sm" w="sm" type="none"/>
            <a:tailEnd len="med" w="med" type="triangle"/>
          </a:ln>
        </p:spPr>
      </p:cxnSp>
      <p:sp>
        <p:nvSpPr>
          <p:cNvPr id="143" name="Google Shape;143;p20"/>
          <p:cNvSpPr txBox="1"/>
          <p:nvPr/>
        </p:nvSpPr>
        <p:spPr>
          <a:xfrm>
            <a:off x="1010963" y="3217855"/>
            <a:ext cx="6363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en" sz="1200">
                <a:solidFill>
                  <a:schemeClr val="lt1"/>
                </a:solidFill>
                <a:latin typeface="Nunito"/>
                <a:ea typeface="Nunito"/>
                <a:cs typeface="Nunito"/>
                <a:sym typeface="Nunito"/>
              </a:rPr>
              <a:t>Submit</a:t>
            </a:r>
            <a:endParaRPr sz="1200">
              <a:latin typeface="Nunito"/>
              <a:ea typeface="Nunito"/>
              <a:cs typeface="Nunito"/>
              <a:sym typeface="Nunito"/>
            </a:endParaRPr>
          </a:p>
        </p:txBody>
      </p:sp>
      <p:sp>
        <p:nvSpPr>
          <p:cNvPr id="144" name="Google Shape;144;p20"/>
          <p:cNvSpPr txBox="1"/>
          <p:nvPr/>
        </p:nvSpPr>
        <p:spPr>
          <a:xfrm>
            <a:off x="4792471" y="4379606"/>
            <a:ext cx="8121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i="1" lang="en" sz="1200">
                <a:solidFill>
                  <a:schemeClr val="lt1"/>
                </a:solidFill>
                <a:latin typeface="Nunito"/>
                <a:ea typeface="Nunito"/>
                <a:cs typeface="Nunito"/>
                <a:sym typeface="Nunito"/>
              </a:rPr>
              <a:t>Revise</a:t>
            </a:r>
            <a:endParaRPr sz="1200">
              <a:latin typeface="Nunito"/>
              <a:ea typeface="Nunito"/>
              <a:cs typeface="Nunito"/>
              <a:sym typeface="Nunito"/>
            </a:endParaRPr>
          </a:p>
        </p:txBody>
      </p:sp>
      <p:cxnSp>
        <p:nvCxnSpPr>
          <p:cNvPr id="145" name="Google Shape;145;p20"/>
          <p:cNvCxnSpPr/>
          <p:nvPr/>
        </p:nvCxnSpPr>
        <p:spPr>
          <a:xfrm>
            <a:off x="3666179" y="3543616"/>
            <a:ext cx="712800" cy="0"/>
          </a:xfrm>
          <a:prstGeom prst="straightConnector1">
            <a:avLst/>
          </a:prstGeom>
          <a:noFill/>
          <a:ln cap="flat" cmpd="sng" w="38100">
            <a:solidFill>
              <a:srgbClr val="B7B7B7"/>
            </a:solidFill>
            <a:prstDash val="solid"/>
            <a:miter lim="800000"/>
            <a:headEnd len="sm" w="sm" type="none"/>
            <a:tailEnd len="med" w="med" type="triangle"/>
          </a:ln>
        </p:spPr>
      </p:cxnSp>
      <p:cxnSp>
        <p:nvCxnSpPr>
          <p:cNvPr id="146" name="Google Shape;146;p20"/>
          <p:cNvCxnSpPr>
            <a:endCxn id="137" idx="1"/>
          </p:cNvCxnSpPr>
          <p:nvPr/>
        </p:nvCxnSpPr>
        <p:spPr>
          <a:xfrm flipH="1">
            <a:off x="4361491" y="3800262"/>
            <a:ext cx="1709700" cy="13500"/>
          </a:xfrm>
          <a:prstGeom prst="bentConnector5">
            <a:avLst>
              <a:gd fmla="val -10023" name="adj1"/>
              <a:gd fmla="val 6526383" name="adj2"/>
              <a:gd fmla="val 115990" name="adj3"/>
            </a:avLst>
          </a:prstGeom>
          <a:noFill/>
          <a:ln cap="flat" cmpd="sng" w="38100">
            <a:solidFill>
              <a:srgbClr val="B7B7B7"/>
            </a:solidFill>
            <a:prstDash val="solid"/>
            <a:miter lim="800000"/>
            <a:headEnd len="sm" w="sm" type="none"/>
            <a:tailEnd len="med" w="med" type="triangle"/>
          </a:ln>
        </p:spPr>
      </p:cxnSp>
      <p:cxnSp>
        <p:nvCxnSpPr>
          <p:cNvPr id="147" name="Google Shape;147;p20"/>
          <p:cNvCxnSpPr/>
          <p:nvPr/>
        </p:nvCxnSpPr>
        <p:spPr>
          <a:xfrm>
            <a:off x="6071185" y="3494854"/>
            <a:ext cx="712800" cy="0"/>
          </a:xfrm>
          <a:prstGeom prst="straightConnector1">
            <a:avLst/>
          </a:prstGeom>
          <a:noFill/>
          <a:ln cap="flat" cmpd="sng" w="38100">
            <a:solidFill>
              <a:srgbClr val="B7B7B7"/>
            </a:solidFill>
            <a:prstDash val="solid"/>
            <a:miter lim="800000"/>
            <a:headEnd len="sm" w="sm" type="none"/>
            <a:tailEnd len="med" w="med" type="triangle"/>
          </a:ln>
        </p:spPr>
      </p:cxnSp>
      <p:cxnSp>
        <p:nvCxnSpPr>
          <p:cNvPr id="148" name="Google Shape;148;p20"/>
          <p:cNvCxnSpPr/>
          <p:nvPr/>
        </p:nvCxnSpPr>
        <p:spPr>
          <a:xfrm flipH="1">
            <a:off x="6877451" y="3786350"/>
            <a:ext cx="1709700" cy="13500"/>
          </a:xfrm>
          <a:prstGeom prst="bentConnector5">
            <a:avLst>
              <a:gd fmla="val -1289" name="adj1"/>
              <a:gd fmla="val 6526056" name="adj2"/>
              <a:gd fmla="val 115985" name="adj3"/>
            </a:avLst>
          </a:prstGeom>
          <a:noFill/>
          <a:ln cap="flat" cmpd="sng" w="38100">
            <a:solidFill>
              <a:srgbClr val="B7B7B7"/>
            </a:solidFill>
            <a:prstDash val="solid"/>
            <a:miter lim="800000"/>
            <a:headEnd len="sm" w="sm" type="none"/>
            <a:tailEnd len="med" w="med" type="triangle"/>
          </a:ln>
        </p:spPr>
      </p:cxnSp>
      <p:cxnSp>
        <p:nvCxnSpPr>
          <p:cNvPr id="149" name="Google Shape;149;p20"/>
          <p:cNvCxnSpPr>
            <a:endCxn id="127" idx="3"/>
          </p:cNvCxnSpPr>
          <p:nvPr/>
        </p:nvCxnSpPr>
        <p:spPr>
          <a:xfrm flipH="1" rot="5400000">
            <a:off x="7222657" y="2405520"/>
            <a:ext cx="1828800" cy="944100"/>
          </a:xfrm>
          <a:prstGeom prst="bentConnector2">
            <a:avLst/>
          </a:prstGeom>
          <a:noFill/>
          <a:ln cap="flat" cmpd="sng" w="38100">
            <a:solidFill>
              <a:srgbClr val="B7B7B7"/>
            </a:solidFill>
            <a:prstDash val="solid"/>
            <a:miter lim="800000"/>
            <a:headEnd len="sm" w="sm" type="none"/>
            <a:tailEnd len="med" w="med" type="triangle"/>
          </a:ln>
        </p:spPr>
      </p:cxnSp>
      <p:sp>
        <p:nvSpPr>
          <p:cNvPr id="150" name="Google Shape;150;p20"/>
          <p:cNvSpPr txBox="1"/>
          <p:nvPr/>
        </p:nvSpPr>
        <p:spPr>
          <a:xfrm>
            <a:off x="112519" y="4234325"/>
            <a:ext cx="9408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lt1"/>
                </a:solidFill>
                <a:latin typeface="Nunito"/>
                <a:ea typeface="Nunito"/>
                <a:cs typeface="Nunito"/>
                <a:sym typeface="Nunito"/>
              </a:rPr>
              <a:t>Manuscript</a:t>
            </a:r>
            <a:endParaRPr sz="1200">
              <a:latin typeface="Nunito"/>
              <a:ea typeface="Nunito"/>
              <a:cs typeface="Nunito"/>
              <a:sym typeface="Nunito"/>
            </a:endParaRPr>
          </a:p>
        </p:txBody>
      </p:sp>
      <p:sp>
        <p:nvSpPr>
          <p:cNvPr id="151" name="Google Shape;151;p20"/>
          <p:cNvSpPr txBox="1"/>
          <p:nvPr/>
        </p:nvSpPr>
        <p:spPr>
          <a:xfrm>
            <a:off x="6607022" y="984984"/>
            <a:ext cx="1189200" cy="4848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200">
                <a:solidFill>
                  <a:schemeClr val="dk1"/>
                </a:solidFill>
                <a:latin typeface="Nunito"/>
                <a:ea typeface="Nunito"/>
                <a:cs typeface="Nunito"/>
                <a:sym typeface="Nunito"/>
              </a:rPr>
              <a:t>Peer reviewed paper</a:t>
            </a:r>
            <a:endParaRPr sz="1200">
              <a:latin typeface="Nunito"/>
              <a:ea typeface="Nunito"/>
              <a:cs typeface="Nunito"/>
              <a:sym typeface="Nunito"/>
            </a:endParaRPr>
          </a:p>
        </p:txBody>
      </p:sp>
      <p:sp>
        <p:nvSpPr>
          <p:cNvPr id="152" name="Google Shape;152;p20"/>
          <p:cNvSpPr txBox="1"/>
          <p:nvPr/>
        </p:nvSpPr>
        <p:spPr>
          <a:xfrm>
            <a:off x="3209577" y="2326353"/>
            <a:ext cx="28896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dk1"/>
                </a:solidFill>
                <a:latin typeface="Nunito"/>
                <a:ea typeface="Nunito"/>
                <a:cs typeface="Nunito"/>
                <a:sym typeface="Nunito"/>
              </a:rPr>
              <a:t>Community feedback, ideas, discussion</a:t>
            </a:r>
            <a:endParaRPr sz="1200">
              <a:latin typeface="Nunito"/>
              <a:ea typeface="Nunito"/>
              <a:cs typeface="Nunito"/>
              <a:sym typeface="Nunito"/>
            </a:endParaRPr>
          </a:p>
        </p:txBody>
      </p:sp>
      <p:sp>
        <p:nvSpPr>
          <p:cNvPr id="153" name="Google Shape;153;p20"/>
          <p:cNvSpPr txBox="1"/>
          <p:nvPr/>
        </p:nvSpPr>
        <p:spPr>
          <a:xfrm>
            <a:off x="7750098" y="2139889"/>
            <a:ext cx="9267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en" sz="1200">
                <a:solidFill>
                  <a:srgbClr val="444444"/>
                </a:solidFill>
                <a:latin typeface="Nunito"/>
                <a:ea typeface="Nunito"/>
                <a:cs typeface="Nunito"/>
                <a:sym typeface="Nunito"/>
              </a:rPr>
              <a:t>Months to years</a:t>
            </a:r>
            <a:endParaRPr sz="1200">
              <a:solidFill>
                <a:srgbClr val="444444"/>
              </a:solidFill>
              <a:latin typeface="Nunito"/>
              <a:ea typeface="Nunito"/>
              <a:cs typeface="Nunito"/>
              <a:sym typeface="Nunito"/>
            </a:endParaRPr>
          </a:p>
        </p:txBody>
      </p:sp>
      <p:pic>
        <p:nvPicPr>
          <p:cNvPr descr="Heavy Multiplication X Emoji" id="154" name="Google Shape;154;p20"/>
          <p:cNvPicPr preferRelativeResize="0"/>
          <p:nvPr/>
        </p:nvPicPr>
        <p:blipFill rotWithShape="1">
          <a:blip r:embed="rId11">
            <a:alphaModFix/>
          </a:blip>
          <a:srcRect b="0" l="0" r="0" t="0"/>
          <a:stretch/>
        </p:blipFill>
        <p:spPr>
          <a:xfrm>
            <a:off x="2988713" y="3089105"/>
            <a:ext cx="341571" cy="341571"/>
          </a:xfrm>
          <a:prstGeom prst="rect">
            <a:avLst/>
          </a:prstGeom>
          <a:noFill/>
          <a:ln>
            <a:noFill/>
          </a:ln>
        </p:spPr>
      </p:pic>
      <p:pic>
        <p:nvPicPr>
          <p:cNvPr descr="Heavy Multiplication X Emoji" id="155" name="Google Shape;155;p20"/>
          <p:cNvPicPr preferRelativeResize="0"/>
          <p:nvPr/>
        </p:nvPicPr>
        <p:blipFill rotWithShape="1">
          <a:blip r:embed="rId11">
            <a:alphaModFix/>
          </a:blip>
          <a:srcRect b="0" l="0" r="0" t="0"/>
          <a:stretch/>
        </p:blipFill>
        <p:spPr>
          <a:xfrm>
            <a:off x="2988713" y="3528773"/>
            <a:ext cx="341571" cy="341571"/>
          </a:xfrm>
          <a:prstGeom prst="rect">
            <a:avLst/>
          </a:prstGeom>
          <a:noFill/>
          <a:ln>
            <a:noFill/>
          </a:ln>
        </p:spPr>
      </p:pic>
      <p:pic>
        <p:nvPicPr>
          <p:cNvPr descr="Heavy Multiplication X Emoji" id="156" name="Google Shape;156;p20"/>
          <p:cNvPicPr preferRelativeResize="0"/>
          <p:nvPr/>
        </p:nvPicPr>
        <p:blipFill rotWithShape="1">
          <a:blip r:embed="rId11">
            <a:alphaModFix/>
          </a:blip>
          <a:srcRect b="0" l="0" r="0" t="0"/>
          <a:stretch/>
        </p:blipFill>
        <p:spPr>
          <a:xfrm>
            <a:off x="2988713" y="3968441"/>
            <a:ext cx="341571" cy="341571"/>
          </a:xfrm>
          <a:prstGeom prst="rect">
            <a:avLst/>
          </a:prstGeom>
          <a:noFill/>
          <a:ln>
            <a:noFill/>
          </a:ln>
        </p:spPr>
      </p:pic>
      <p:pic>
        <p:nvPicPr>
          <p:cNvPr descr="Heavy Multiplication X Emoji" id="157" name="Google Shape;157;p20"/>
          <p:cNvPicPr preferRelativeResize="0"/>
          <p:nvPr/>
        </p:nvPicPr>
        <p:blipFill rotWithShape="1">
          <a:blip r:embed="rId11">
            <a:alphaModFix/>
          </a:blip>
          <a:srcRect b="0" l="0" r="0" t="0"/>
          <a:stretch/>
        </p:blipFill>
        <p:spPr>
          <a:xfrm>
            <a:off x="5427901" y="3031295"/>
            <a:ext cx="341571" cy="341571"/>
          </a:xfrm>
          <a:prstGeom prst="rect">
            <a:avLst/>
          </a:prstGeom>
          <a:noFill/>
          <a:ln>
            <a:noFill/>
          </a:ln>
        </p:spPr>
      </p:pic>
      <p:pic>
        <p:nvPicPr>
          <p:cNvPr descr="Heavy Check Mark Emoji" id="158" name="Google Shape;158;p20"/>
          <p:cNvPicPr preferRelativeResize="0"/>
          <p:nvPr/>
        </p:nvPicPr>
        <p:blipFill rotWithShape="1">
          <a:blip r:embed="rId8">
            <a:alphaModFix/>
          </a:blip>
          <a:srcRect b="0" l="0" r="0" t="0"/>
          <a:stretch/>
        </p:blipFill>
        <p:spPr>
          <a:xfrm>
            <a:off x="5427901" y="3483756"/>
            <a:ext cx="341571" cy="341571"/>
          </a:xfrm>
          <a:prstGeom prst="rect">
            <a:avLst/>
          </a:prstGeom>
          <a:noFill/>
          <a:ln>
            <a:noFill/>
          </a:ln>
        </p:spPr>
      </p:pic>
      <p:pic>
        <p:nvPicPr>
          <p:cNvPr descr="Heavy Check Mark Emoji" id="159" name="Google Shape;159;p20"/>
          <p:cNvPicPr preferRelativeResize="0"/>
          <p:nvPr/>
        </p:nvPicPr>
        <p:blipFill rotWithShape="1">
          <a:blip r:embed="rId8">
            <a:alphaModFix/>
          </a:blip>
          <a:srcRect b="0" l="0" r="0" t="0"/>
          <a:stretch/>
        </p:blipFill>
        <p:spPr>
          <a:xfrm>
            <a:off x="7829309" y="3924652"/>
            <a:ext cx="341571" cy="341571"/>
          </a:xfrm>
          <a:prstGeom prst="rect">
            <a:avLst/>
          </a:prstGeom>
          <a:noFill/>
          <a:ln>
            <a:noFill/>
          </a:ln>
        </p:spPr>
      </p:pic>
      <p:pic>
        <p:nvPicPr>
          <p:cNvPr descr="Heavy Check Mark Emoji" id="160" name="Google Shape;160;p20"/>
          <p:cNvPicPr preferRelativeResize="0"/>
          <p:nvPr/>
        </p:nvPicPr>
        <p:blipFill rotWithShape="1">
          <a:blip r:embed="rId8">
            <a:alphaModFix/>
          </a:blip>
          <a:srcRect b="0" l="0" r="0" t="0"/>
          <a:stretch/>
        </p:blipFill>
        <p:spPr>
          <a:xfrm>
            <a:off x="7829309" y="3489237"/>
            <a:ext cx="341571" cy="341571"/>
          </a:xfrm>
          <a:prstGeom prst="rect">
            <a:avLst/>
          </a:prstGeom>
          <a:noFill/>
          <a:ln>
            <a:noFill/>
          </a:ln>
        </p:spPr>
      </p:pic>
      <p:pic>
        <p:nvPicPr>
          <p:cNvPr descr="Heavy Check Mark Emoji" id="161" name="Google Shape;161;p20"/>
          <p:cNvPicPr preferRelativeResize="0"/>
          <p:nvPr/>
        </p:nvPicPr>
        <p:blipFill rotWithShape="1">
          <a:blip r:embed="rId8">
            <a:alphaModFix/>
          </a:blip>
          <a:srcRect b="0" l="0" r="0" t="0"/>
          <a:stretch/>
        </p:blipFill>
        <p:spPr>
          <a:xfrm>
            <a:off x="7829309" y="3053822"/>
            <a:ext cx="341571" cy="341571"/>
          </a:xfrm>
          <a:prstGeom prst="rect">
            <a:avLst/>
          </a:prstGeom>
          <a:noFill/>
          <a:ln>
            <a:noFill/>
          </a:ln>
        </p:spPr>
      </p:pic>
      <p:pic>
        <p:nvPicPr>
          <p:cNvPr descr="Earth Globe Europe-Africa Emoji" id="162" name="Google Shape;162;p20"/>
          <p:cNvPicPr preferRelativeResize="0"/>
          <p:nvPr/>
        </p:nvPicPr>
        <p:blipFill rotWithShape="1">
          <a:blip r:embed="rId12">
            <a:alphaModFix/>
          </a:blip>
          <a:srcRect b="0" l="0" r="0" t="0"/>
          <a:stretch/>
        </p:blipFill>
        <p:spPr>
          <a:xfrm>
            <a:off x="1387327" y="1184485"/>
            <a:ext cx="812131" cy="812131"/>
          </a:xfrm>
          <a:prstGeom prst="rect">
            <a:avLst/>
          </a:prstGeom>
          <a:noFill/>
          <a:ln>
            <a:noFill/>
          </a:ln>
        </p:spPr>
      </p:pic>
      <p:pic>
        <p:nvPicPr>
          <p:cNvPr descr="Page Facing Up Emoji" id="163" name="Google Shape;163;p20"/>
          <p:cNvPicPr preferRelativeResize="0"/>
          <p:nvPr/>
        </p:nvPicPr>
        <p:blipFill rotWithShape="1">
          <a:blip r:embed="rId3">
            <a:alphaModFix/>
          </a:blip>
          <a:srcRect b="0" l="0" r="0" t="0"/>
          <a:stretch/>
        </p:blipFill>
        <p:spPr>
          <a:xfrm>
            <a:off x="1846737" y="1464082"/>
            <a:ext cx="926788" cy="926788"/>
          </a:xfrm>
          <a:prstGeom prst="rect">
            <a:avLst/>
          </a:prstGeom>
          <a:noFill/>
          <a:ln>
            <a:noFill/>
          </a:ln>
        </p:spPr>
      </p:pic>
      <p:cxnSp>
        <p:nvCxnSpPr>
          <p:cNvPr id="164" name="Google Shape;164;p20"/>
          <p:cNvCxnSpPr/>
          <p:nvPr/>
        </p:nvCxnSpPr>
        <p:spPr>
          <a:xfrm rot="-5400000">
            <a:off x="108259" y="2034866"/>
            <a:ext cx="1585800" cy="694800"/>
          </a:xfrm>
          <a:prstGeom prst="bentConnector3">
            <a:avLst>
              <a:gd fmla="val 99901" name="adj1"/>
            </a:avLst>
          </a:prstGeom>
          <a:noFill/>
          <a:ln cap="flat" cmpd="sng" w="38100">
            <a:solidFill>
              <a:srgbClr val="B7B7B7"/>
            </a:solidFill>
            <a:prstDash val="solid"/>
            <a:miter lim="800000"/>
            <a:headEnd len="sm" w="sm" type="none"/>
            <a:tailEnd len="med" w="med" type="triangle"/>
          </a:ln>
        </p:spPr>
      </p:cxnSp>
      <p:sp>
        <p:nvSpPr>
          <p:cNvPr id="165" name="Google Shape;165;p20"/>
          <p:cNvSpPr txBox="1"/>
          <p:nvPr/>
        </p:nvSpPr>
        <p:spPr>
          <a:xfrm>
            <a:off x="1305080" y="876298"/>
            <a:ext cx="11889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dk1"/>
                </a:solidFill>
                <a:latin typeface="Nunito"/>
                <a:ea typeface="Nunito"/>
                <a:cs typeface="Nunito"/>
                <a:sym typeface="Nunito"/>
              </a:rPr>
              <a:t>Preprint server</a:t>
            </a:r>
            <a:endParaRPr sz="1200">
              <a:latin typeface="Nunito"/>
              <a:ea typeface="Nunito"/>
              <a:cs typeface="Nunito"/>
              <a:sym typeface="Nunito"/>
            </a:endParaRPr>
          </a:p>
        </p:txBody>
      </p:sp>
      <p:sp>
        <p:nvSpPr>
          <p:cNvPr id="166" name="Google Shape;166;p20"/>
          <p:cNvSpPr txBox="1"/>
          <p:nvPr/>
        </p:nvSpPr>
        <p:spPr>
          <a:xfrm>
            <a:off x="594603" y="1714625"/>
            <a:ext cx="867900" cy="6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en" sz="1200">
                <a:solidFill>
                  <a:srgbClr val="444444"/>
                </a:solidFill>
                <a:latin typeface="Nunito"/>
                <a:ea typeface="Nunito"/>
                <a:cs typeface="Nunito"/>
                <a:sym typeface="Nunito"/>
              </a:rPr>
              <a:t>&lt;48 hrs screening process</a:t>
            </a:r>
            <a:endParaRPr sz="1200">
              <a:solidFill>
                <a:srgbClr val="444444"/>
              </a:solidFill>
              <a:latin typeface="Nunito"/>
              <a:ea typeface="Nunito"/>
              <a:cs typeface="Nunito"/>
              <a:sym typeface="Nunito"/>
            </a:endParaRPr>
          </a:p>
        </p:txBody>
      </p:sp>
      <p:sp>
        <p:nvSpPr>
          <p:cNvPr id="167" name="Google Shape;167;p20"/>
          <p:cNvSpPr txBox="1"/>
          <p:nvPr/>
        </p:nvSpPr>
        <p:spPr>
          <a:xfrm>
            <a:off x="7275327" y="4360069"/>
            <a:ext cx="8121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i="1" lang="en" sz="1200">
                <a:solidFill>
                  <a:schemeClr val="lt1"/>
                </a:solidFill>
                <a:latin typeface="Nunito"/>
                <a:ea typeface="Nunito"/>
                <a:cs typeface="Nunito"/>
                <a:sym typeface="Nunito"/>
              </a:rPr>
              <a:t>Revise</a:t>
            </a:r>
            <a:endParaRPr sz="1200">
              <a:latin typeface="Nunito"/>
              <a:ea typeface="Nunito"/>
              <a:cs typeface="Nunito"/>
              <a:sym typeface="Nunito"/>
            </a:endParaRPr>
          </a:p>
        </p:txBody>
      </p:sp>
      <p:sp>
        <p:nvSpPr>
          <p:cNvPr id="168" name="Google Shape;168;p20"/>
          <p:cNvSpPr txBox="1"/>
          <p:nvPr>
            <p:ph type="title"/>
          </p:nvPr>
        </p:nvSpPr>
        <p:spPr>
          <a:xfrm>
            <a:off x="308338" y="189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Preprints make work available almost immediately</a:t>
            </a:r>
            <a:endParaRPr sz="2400"/>
          </a:p>
        </p:txBody>
      </p:sp>
      <p:pic>
        <p:nvPicPr>
          <p:cNvPr id="169" name="Google Shape;169;p20"/>
          <p:cNvPicPr preferRelativeResize="0"/>
          <p:nvPr/>
        </p:nvPicPr>
        <p:blipFill>
          <a:blip r:embed="rId13">
            <a:alphaModFix/>
          </a:blip>
          <a:stretch>
            <a:fillRect/>
          </a:stretch>
        </p:blipFill>
        <p:spPr>
          <a:xfrm>
            <a:off x="76188" y="4905373"/>
            <a:ext cx="940250" cy="2350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2" name="Shape 482"/>
        <p:cNvGrpSpPr/>
        <p:nvPr/>
      </p:nvGrpSpPr>
      <p:grpSpPr>
        <a:xfrm>
          <a:off x="0" y="0"/>
          <a:ext cx="0" cy="0"/>
          <a:chOff x="0" y="0"/>
          <a:chExt cx="0" cy="0"/>
        </a:xfrm>
      </p:grpSpPr>
      <p:sp>
        <p:nvSpPr>
          <p:cNvPr id="483" name="Google Shape;483;p56"/>
          <p:cNvSpPr txBox="1"/>
          <p:nvPr>
            <p:ph type="title"/>
          </p:nvPr>
        </p:nvSpPr>
        <p:spPr>
          <a:xfrm>
            <a:off x="831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SHERPA/RoMEO is a fantastic start</a:t>
            </a:r>
            <a:endParaRPr>
              <a:solidFill>
                <a:srgbClr val="000000"/>
              </a:solidFill>
            </a:endParaRPr>
          </a:p>
        </p:txBody>
      </p:sp>
      <p:sp>
        <p:nvSpPr>
          <p:cNvPr id="484" name="Google Shape;484;p56"/>
          <p:cNvSpPr txBox="1"/>
          <p:nvPr/>
        </p:nvSpPr>
        <p:spPr>
          <a:xfrm>
            <a:off x="157225" y="475737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Nunito"/>
                <a:ea typeface="Nunito"/>
                <a:cs typeface="Nunito"/>
                <a:sym typeface="Nunito"/>
                <a:hlinkClick r:id="rId3"/>
              </a:rPr>
              <a:t>sherpa.ac.uk/romeo/search.php</a:t>
            </a:r>
            <a:endParaRPr>
              <a:latin typeface="Nunito"/>
              <a:ea typeface="Nunito"/>
              <a:cs typeface="Nunito"/>
              <a:sym typeface="Nunito"/>
            </a:endParaRPr>
          </a:p>
        </p:txBody>
      </p:sp>
      <p:pic>
        <p:nvPicPr>
          <p:cNvPr id="485" name="Google Shape;485;p56"/>
          <p:cNvPicPr preferRelativeResize="0"/>
          <p:nvPr/>
        </p:nvPicPr>
        <p:blipFill>
          <a:blip r:embed="rId4">
            <a:alphaModFix/>
          </a:blip>
          <a:stretch>
            <a:fillRect/>
          </a:stretch>
        </p:blipFill>
        <p:spPr>
          <a:xfrm>
            <a:off x="152400" y="1170125"/>
            <a:ext cx="6177024" cy="3616312"/>
          </a:xfrm>
          <a:prstGeom prst="rect">
            <a:avLst/>
          </a:prstGeom>
          <a:noFill/>
          <a:ln cap="flat" cmpd="sng" w="9525">
            <a:solidFill>
              <a:schemeClr val="dk2"/>
            </a:solidFill>
            <a:prstDash val="solid"/>
            <a:round/>
            <a:headEnd len="sm" w="sm" type="none"/>
            <a:tailEnd len="sm" w="sm" type="none"/>
          </a:ln>
        </p:spPr>
      </p:pic>
      <p:pic>
        <p:nvPicPr>
          <p:cNvPr id="486" name="Google Shape;486;p56"/>
          <p:cNvPicPr preferRelativeResize="0"/>
          <p:nvPr/>
        </p:nvPicPr>
        <p:blipFill>
          <a:blip r:embed="rId5">
            <a:alphaModFix/>
          </a:blip>
          <a:stretch>
            <a:fillRect/>
          </a:stretch>
        </p:blipFill>
        <p:spPr>
          <a:xfrm>
            <a:off x="3352000" y="1728076"/>
            <a:ext cx="4691425" cy="33019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57"/>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journal policies are much more nuanced</a:t>
            </a:r>
            <a:endParaRPr/>
          </a:p>
        </p:txBody>
      </p:sp>
      <p:sp>
        <p:nvSpPr>
          <p:cNvPr id="492" name="Google Shape;492;p57"/>
          <p:cNvSpPr txBox="1"/>
          <p:nvPr>
            <p:ph idx="1" type="body"/>
          </p:nvPr>
        </p:nvSpPr>
        <p:spPr>
          <a:xfrm>
            <a:off x="622575" y="1494125"/>
            <a:ext cx="76932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The Royal Society of Chemistry journals allow deposition with “</a:t>
            </a:r>
            <a:r>
              <a:rPr lang="en" sz="1400">
                <a:highlight>
                  <a:schemeClr val="accent6"/>
                </a:highlight>
              </a:rPr>
              <a:t>non-commercial </a:t>
            </a:r>
            <a:r>
              <a:rPr lang="en" sz="1400"/>
              <a:t>repositories” such as ArXiv and ChemRxiv - </a:t>
            </a:r>
            <a:r>
              <a:rPr lang="en" sz="1400" u="sng">
                <a:solidFill>
                  <a:schemeClr val="hlink"/>
                </a:solidFill>
                <a:hlinkClick r:id="rId3"/>
              </a:rPr>
              <a:t>http://www.rsc.org/journals-books-databases/journal-authors-reviewers/processes-</a:t>
            </a:r>
            <a:endParaRPr sz="1400"/>
          </a:p>
          <a:p>
            <a:pPr indent="-317500" lvl="0" marL="457200" rtl="0" algn="l">
              <a:spcBef>
                <a:spcPts val="1600"/>
              </a:spcBef>
              <a:spcAft>
                <a:spcPts val="0"/>
              </a:spcAft>
              <a:buSzPts val="1400"/>
              <a:buChar char="●"/>
            </a:pPr>
            <a:r>
              <a:rPr lang="en" sz="1400"/>
              <a:t>Development “supports authors who wish to post primary research manuscripts on </a:t>
            </a:r>
            <a:r>
              <a:rPr lang="en" sz="1400">
                <a:highlight>
                  <a:schemeClr val="accent6"/>
                </a:highlight>
              </a:rPr>
              <a:t>community preprint servers</a:t>
            </a:r>
            <a:r>
              <a:rPr lang="en" sz="1400"/>
              <a:t> such as bioRxiv.” - </a:t>
            </a:r>
            <a:r>
              <a:rPr lang="en" sz="1400" u="sng">
                <a:solidFill>
                  <a:schemeClr val="hlink"/>
                </a:solidFill>
                <a:hlinkClick r:id="rId4"/>
              </a:rPr>
              <a:t>http://dev.biologists.org/content/journal-policies#preprint</a:t>
            </a:r>
            <a:endParaRPr sz="1400"/>
          </a:p>
          <a:p>
            <a:pPr indent="-317500" lvl="0" marL="457200" rtl="0" algn="l">
              <a:spcBef>
                <a:spcPts val="1600"/>
              </a:spcBef>
              <a:spcAft>
                <a:spcPts val="1600"/>
              </a:spcAft>
              <a:buSzPts val="1400"/>
              <a:buChar char="●"/>
            </a:pPr>
            <a:r>
              <a:rPr lang="en" sz="1400"/>
              <a:t>Biophysical Journal “will consider for publication manuscripts that have been posted informally on a private website or on </a:t>
            </a:r>
            <a:r>
              <a:rPr lang="en" sz="1400">
                <a:highlight>
                  <a:schemeClr val="accent6"/>
                </a:highlight>
              </a:rPr>
              <a:t>arXiv or bioRxiv</a:t>
            </a:r>
            <a:r>
              <a:rPr lang="en" sz="1400"/>
              <a:t>, but will not consider manuscripts that have been posted on other preprint servers or "virtual journal" websites.” - </a:t>
            </a:r>
            <a:r>
              <a:rPr lang="en" sz="1400" u="sng">
                <a:solidFill>
                  <a:schemeClr val="hlink"/>
                </a:solidFill>
                <a:hlinkClick r:id="rId5"/>
              </a:rPr>
              <a:t>https://www.cell.com/pb-assets/journals/society/biophysj/PDFs/author-guidelines.pdf?code=cell-site</a:t>
            </a:r>
            <a:endParaRPr sz="1400"/>
          </a:p>
        </p:txBody>
      </p:sp>
      <p:sp>
        <p:nvSpPr>
          <p:cNvPr id="493" name="Google Shape;493;p57"/>
          <p:cNvSpPr txBox="1"/>
          <p:nvPr>
            <p:ph idx="1" type="body"/>
          </p:nvPr>
        </p:nvSpPr>
        <p:spPr>
          <a:xfrm>
            <a:off x="622575" y="732125"/>
            <a:ext cx="5815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eg, what types of servers are allowed?</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58"/>
          <p:cNvSpPr/>
          <p:nvPr/>
        </p:nvSpPr>
        <p:spPr>
          <a:xfrm rot="10800000">
            <a:off x="898775" y="656600"/>
            <a:ext cx="2515200" cy="2515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8"/>
          <p:cNvSpPr txBox="1"/>
          <p:nvPr>
            <p:ph type="title"/>
          </p:nvPr>
        </p:nvSpPr>
        <p:spPr>
          <a:xfrm>
            <a:off x="2857500" y="1359425"/>
            <a:ext cx="467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Choose your server</a:t>
            </a:r>
            <a:endParaRPr sz="3500"/>
          </a:p>
          <a:p>
            <a:pPr indent="0" lvl="0" marL="457200" rtl="0" algn="l">
              <a:spcBef>
                <a:spcPts val="0"/>
              </a:spcBef>
              <a:spcAft>
                <a:spcPts val="0"/>
              </a:spcAft>
              <a:buNone/>
            </a:pPr>
            <a:r>
              <a:t/>
            </a:r>
            <a:endParaRPr sz="3500"/>
          </a:p>
          <a:p>
            <a:pPr indent="0" lvl="0" marL="457200" rtl="0" algn="l">
              <a:spcBef>
                <a:spcPts val="0"/>
              </a:spcBef>
              <a:spcAft>
                <a:spcPts val="0"/>
              </a:spcAft>
              <a:buNone/>
            </a:pPr>
            <a:r>
              <a:t/>
            </a:r>
            <a:endParaRPr sz="3500"/>
          </a:p>
        </p:txBody>
      </p:sp>
      <p:sp>
        <p:nvSpPr>
          <p:cNvPr id="500" name="Google Shape;500;p58"/>
          <p:cNvSpPr txBox="1"/>
          <p:nvPr/>
        </p:nvSpPr>
        <p:spPr>
          <a:xfrm>
            <a:off x="1451650" y="395175"/>
            <a:ext cx="4069500" cy="4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0">
                <a:solidFill>
                  <a:srgbClr val="999999"/>
                </a:solidFill>
                <a:latin typeface="Nunito"/>
                <a:ea typeface="Nunito"/>
                <a:cs typeface="Nunito"/>
                <a:sym typeface="Nunito"/>
              </a:rPr>
              <a:t>4</a:t>
            </a:r>
            <a:endParaRPr b="1" sz="18000">
              <a:solidFill>
                <a:srgbClr val="999999"/>
              </a:solidFill>
              <a:latin typeface="Nunito"/>
              <a:ea typeface="Nunito"/>
              <a:cs typeface="Nunito"/>
              <a:sym typeface="Nuni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pic>
        <p:nvPicPr>
          <p:cNvPr descr="https://pbs.twimg.com/media/DU8q_u5WsAAAZb-.jpg:large" id="505" name="Google Shape;505;p59"/>
          <p:cNvPicPr preferRelativeResize="0"/>
          <p:nvPr/>
        </p:nvPicPr>
        <p:blipFill rotWithShape="1">
          <a:blip r:embed="rId3">
            <a:alphaModFix/>
          </a:blip>
          <a:srcRect b="0" l="0" r="0" t="24041"/>
          <a:stretch/>
        </p:blipFill>
        <p:spPr>
          <a:xfrm>
            <a:off x="134470" y="1290672"/>
            <a:ext cx="8719098" cy="3725397"/>
          </a:xfrm>
          <a:prstGeom prst="rect">
            <a:avLst/>
          </a:prstGeom>
          <a:noFill/>
          <a:ln>
            <a:noFill/>
          </a:ln>
        </p:spPr>
      </p:pic>
      <p:sp>
        <p:nvSpPr>
          <p:cNvPr id="506" name="Google Shape;506;p59"/>
          <p:cNvSpPr txBox="1"/>
          <p:nvPr/>
        </p:nvSpPr>
        <p:spPr>
          <a:xfrm>
            <a:off x="433676" y="4817625"/>
            <a:ext cx="71958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Image compiled by Jeroen Bosman (@jeroenbosman) via Bianca Kramer (@MsPhelps)</a:t>
            </a:r>
            <a:endParaRPr sz="1400">
              <a:solidFill>
                <a:schemeClr val="dk1"/>
              </a:solidFill>
              <a:latin typeface="Calibri"/>
              <a:ea typeface="Calibri"/>
              <a:cs typeface="Calibri"/>
              <a:sym typeface="Calibri"/>
            </a:endParaRPr>
          </a:p>
        </p:txBody>
      </p:sp>
      <p:pic>
        <p:nvPicPr>
          <p:cNvPr id="507" name="Google Shape;507;p59"/>
          <p:cNvPicPr preferRelativeResize="0"/>
          <p:nvPr/>
        </p:nvPicPr>
        <p:blipFill rotWithShape="1">
          <a:blip r:embed="rId4">
            <a:alphaModFix/>
          </a:blip>
          <a:srcRect b="35778" l="0" r="0" t="33388"/>
          <a:stretch/>
        </p:blipFill>
        <p:spPr>
          <a:xfrm>
            <a:off x="2796943" y="705315"/>
            <a:ext cx="2417650" cy="473650"/>
          </a:xfrm>
          <a:prstGeom prst="rect">
            <a:avLst/>
          </a:prstGeom>
          <a:noFill/>
          <a:ln>
            <a:noFill/>
          </a:ln>
        </p:spPr>
      </p:pic>
      <p:pic>
        <p:nvPicPr>
          <p:cNvPr id="508" name="Google Shape;508;p59"/>
          <p:cNvPicPr preferRelativeResize="0"/>
          <p:nvPr/>
        </p:nvPicPr>
        <p:blipFill>
          <a:blip r:embed="rId5">
            <a:alphaModFix/>
          </a:blip>
          <a:stretch>
            <a:fillRect/>
          </a:stretch>
        </p:blipFill>
        <p:spPr>
          <a:xfrm>
            <a:off x="7334725" y="563376"/>
            <a:ext cx="757525" cy="757525"/>
          </a:xfrm>
          <a:prstGeom prst="rect">
            <a:avLst/>
          </a:prstGeom>
          <a:noFill/>
          <a:ln>
            <a:noFill/>
          </a:ln>
        </p:spPr>
      </p:pic>
      <p:pic>
        <p:nvPicPr>
          <p:cNvPr id="509" name="Google Shape;509;p59"/>
          <p:cNvPicPr preferRelativeResize="0"/>
          <p:nvPr/>
        </p:nvPicPr>
        <p:blipFill>
          <a:blip r:embed="rId6">
            <a:alphaModFix/>
          </a:blip>
          <a:stretch>
            <a:fillRect/>
          </a:stretch>
        </p:blipFill>
        <p:spPr>
          <a:xfrm>
            <a:off x="5376868" y="672840"/>
            <a:ext cx="1785600" cy="574094"/>
          </a:xfrm>
          <a:prstGeom prst="rect">
            <a:avLst/>
          </a:prstGeom>
          <a:noFill/>
          <a:ln>
            <a:noFill/>
          </a:ln>
        </p:spPr>
      </p:pic>
      <p:pic>
        <p:nvPicPr>
          <p:cNvPr id="510" name="Google Shape;510;p59"/>
          <p:cNvPicPr preferRelativeResize="0"/>
          <p:nvPr/>
        </p:nvPicPr>
        <p:blipFill>
          <a:blip r:embed="rId7">
            <a:alphaModFix/>
          </a:blip>
          <a:stretch>
            <a:fillRect/>
          </a:stretch>
        </p:blipFill>
        <p:spPr>
          <a:xfrm>
            <a:off x="1470630" y="863965"/>
            <a:ext cx="1272570" cy="276900"/>
          </a:xfrm>
          <a:prstGeom prst="rect">
            <a:avLst/>
          </a:prstGeom>
          <a:noFill/>
          <a:ln>
            <a:noFill/>
          </a:ln>
        </p:spPr>
      </p:pic>
      <p:sp>
        <p:nvSpPr>
          <p:cNvPr id="511" name="Google Shape;511;p59"/>
          <p:cNvSpPr txBox="1"/>
          <p:nvPr>
            <p:ph type="title"/>
          </p:nvPr>
        </p:nvSpPr>
        <p:spPr>
          <a:xfrm>
            <a:off x="552450" y="45248"/>
            <a:ext cx="7886700" cy="6528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1800"/>
              <a:t>Preprints for all disciplines, languages, &amp; communities</a:t>
            </a:r>
            <a:endParaRPr sz="18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60"/>
          <p:cNvSpPr txBox="1"/>
          <p:nvPr/>
        </p:nvSpPr>
        <p:spPr>
          <a:xfrm>
            <a:off x="4239025" y="1847125"/>
            <a:ext cx="2416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DD3333"/>
                </a:solidFill>
                <a:latin typeface="Nunito"/>
                <a:ea typeface="Nunito"/>
                <a:cs typeface="Nunito"/>
                <a:sym typeface="Nunito"/>
              </a:rPr>
              <a:t>Academic groups, societies or funding organisations</a:t>
            </a:r>
            <a:endParaRPr b="1">
              <a:solidFill>
                <a:srgbClr val="DD3333"/>
              </a:solidFill>
              <a:latin typeface="Nunito"/>
              <a:ea typeface="Nunito"/>
              <a:cs typeface="Nunito"/>
              <a:sym typeface="Nunito"/>
            </a:endParaRPr>
          </a:p>
        </p:txBody>
      </p:sp>
      <p:sp>
        <p:nvSpPr>
          <p:cNvPr id="517" name="Google Shape;517;p60"/>
          <p:cNvSpPr txBox="1"/>
          <p:nvPr>
            <p:ph type="title"/>
          </p:nvPr>
        </p:nvSpPr>
        <p:spPr>
          <a:xfrm>
            <a:off x="259575" y="237725"/>
            <a:ext cx="4021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Landscape of platforms</a:t>
            </a:r>
            <a:endParaRPr/>
          </a:p>
        </p:txBody>
      </p:sp>
      <p:grpSp>
        <p:nvGrpSpPr>
          <p:cNvPr id="518" name="Google Shape;518;p60"/>
          <p:cNvGrpSpPr/>
          <p:nvPr/>
        </p:nvGrpSpPr>
        <p:grpSpPr>
          <a:xfrm>
            <a:off x="4020700" y="1175550"/>
            <a:ext cx="2777100" cy="1244400"/>
            <a:chOff x="4020700" y="1175550"/>
            <a:chExt cx="2777100" cy="1244400"/>
          </a:xfrm>
        </p:grpSpPr>
        <p:sp>
          <p:nvSpPr>
            <p:cNvPr id="519" name="Google Shape;519;p60"/>
            <p:cNvSpPr/>
            <p:nvPr/>
          </p:nvSpPr>
          <p:spPr>
            <a:xfrm>
              <a:off x="4020700" y="1175550"/>
              <a:ext cx="2777100" cy="1244400"/>
            </a:xfrm>
            <a:prstGeom prst="flowChartAlternateProcess">
              <a:avLst/>
            </a:prstGeom>
            <a:solidFill>
              <a:srgbClr val="DD3333">
                <a:alpha val="78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60"/>
            <p:cNvSpPr txBox="1"/>
            <p:nvPr/>
          </p:nvSpPr>
          <p:spPr>
            <a:xfrm>
              <a:off x="4838650" y="1602372"/>
              <a:ext cx="10608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1200">
                  <a:solidFill>
                    <a:srgbClr val="DD3333"/>
                  </a:solidFill>
                  <a:latin typeface="Nunito"/>
                  <a:ea typeface="Nunito"/>
                  <a:cs typeface="Nunito"/>
                  <a:sym typeface="Nunito"/>
                </a:rPr>
                <a:t>for-profit</a:t>
              </a:r>
              <a:endParaRPr b="1" i="1" sz="1200">
                <a:solidFill>
                  <a:srgbClr val="DD3333"/>
                </a:solidFill>
                <a:latin typeface="Nunito"/>
                <a:ea typeface="Nunito"/>
                <a:cs typeface="Nunito"/>
                <a:sym typeface="Nunito"/>
              </a:endParaRPr>
            </a:p>
          </p:txBody>
        </p:sp>
        <p:cxnSp>
          <p:nvCxnSpPr>
            <p:cNvPr id="521" name="Google Shape;521;p60"/>
            <p:cNvCxnSpPr/>
            <p:nvPr/>
          </p:nvCxnSpPr>
          <p:spPr>
            <a:xfrm rot="10800000">
              <a:off x="4911850" y="1528522"/>
              <a:ext cx="0" cy="394800"/>
            </a:xfrm>
            <a:prstGeom prst="straightConnector1">
              <a:avLst/>
            </a:prstGeom>
            <a:noFill/>
            <a:ln cap="flat" cmpd="sng" w="19050">
              <a:solidFill>
                <a:srgbClr val="999999"/>
              </a:solidFill>
              <a:prstDash val="solid"/>
              <a:round/>
              <a:headEnd len="med" w="med" type="none"/>
              <a:tailEnd len="med" w="med" type="triangle"/>
            </a:ln>
          </p:spPr>
        </p:cxnSp>
        <p:sp>
          <p:nvSpPr>
            <p:cNvPr id="522" name="Google Shape;522;p60"/>
            <p:cNvSpPr txBox="1"/>
            <p:nvPr/>
          </p:nvSpPr>
          <p:spPr>
            <a:xfrm>
              <a:off x="4995475" y="1246375"/>
              <a:ext cx="903600" cy="3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MarXiv</a:t>
              </a:r>
              <a:endParaRPr>
                <a:latin typeface="Nunito"/>
                <a:ea typeface="Nunito"/>
                <a:cs typeface="Nunito"/>
                <a:sym typeface="Nunito"/>
              </a:endParaRPr>
            </a:p>
          </p:txBody>
        </p:sp>
      </p:grpSp>
      <p:grpSp>
        <p:nvGrpSpPr>
          <p:cNvPr id="523" name="Google Shape;523;p60"/>
          <p:cNvGrpSpPr/>
          <p:nvPr/>
        </p:nvGrpSpPr>
        <p:grpSpPr>
          <a:xfrm>
            <a:off x="3989475" y="1896368"/>
            <a:ext cx="4943475" cy="2865205"/>
            <a:chOff x="3989475" y="1988750"/>
            <a:chExt cx="4943475" cy="2772600"/>
          </a:xfrm>
        </p:grpSpPr>
        <p:sp>
          <p:nvSpPr>
            <p:cNvPr id="524" name="Google Shape;524;p60"/>
            <p:cNvSpPr/>
            <p:nvPr/>
          </p:nvSpPr>
          <p:spPr>
            <a:xfrm>
              <a:off x="4074525" y="1988750"/>
              <a:ext cx="4835700" cy="2772600"/>
            </a:xfrm>
            <a:prstGeom prst="flowChartAlternateProcess">
              <a:avLst/>
            </a:prstGeom>
            <a:solidFill>
              <a:srgbClr val="DD3333">
                <a:alpha val="78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60"/>
            <p:cNvSpPr txBox="1"/>
            <p:nvPr/>
          </p:nvSpPr>
          <p:spPr>
            <a:xfrm>
              <a:off x="4838650" y="2342722"/>
              <a:ext cx="10608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1200">
                  <a:solidFill>
                    <a:srgbClr val="DD3333"/>
                  </a:solidFill>
                  <a:latin typeface="Nunito"/>
                  <a:ea typeface="Nunito"/>
                  <a:cs typeface="Nunito"/>
                  <a:sym typeface="Nunito"/>
                </a:rPr>
                <a:t>non-profit</a:t>
              </a:r>
              <a:endParaRPr b="1" i="1" sz="1200">
                <a:solidFill>
                  <a:srgbClr val="DD3333"/>
                </a:solidFill>
                <a:latin typeface="Nunito"/>
                <a:ea typeface="Nunito"/>
                <a:cs typeface="Nunito"/>
                <a:sym typeface="Nunito"/>
              </a:endParaRPr>
            </a:p>
          </p:txBody>
        </p:sp>
        <p:sp>
          <p:nvSpPr>
            <p:cNvPr id="526" name="Google Shape;526;p60"/>
            <p:cNvSpPr txBox="1"/>
            <p:nvPr/>
          </p:nvSpPr>
          <p:spPr>
            <a:xfrm>
              <a:off x="5770775" y="3465413"/>
              <a:ext cx="1526400" cy="96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Open Research platforms: </a:t>
              </a:r>
              <a:r>
                <a:rPr lang="en" sz="800">
                  <a:latin typeface="Nunito"/>
                  <a:ea typeface="Nunito"/>
                  <a:cs typeface="Nunito"/>
                  <a:sym typeface="Nunito"/>
                </a:rPr>
                <a:t>AAS, AMRC, Gates, HRB, MNI, Wellcome</a:t>
              </a:r>
              <a:endParaRPr sz="800">
                <a:latin typeface="Nunito"/>
                <a:ea typeface="Nunito"/>
                <a:cs typeface="Nunito"/>
                <a:sym typeface="Nunito"/>
              </a:endParaRPr>
            </a:p>
          </p:txBody>
        </p:sp>
        <p:sp>
          <p:nvSpPr>
            <p:cNvPr id="527" name="Google Shape;527;p60"/>
            <p:cNvSpPr txBox="1"/>
            <p:nvPr/>
          </p:nvSpPr>
          <p:spPr>
            <a:xfrm>
              <a:off x="4709925" y="3834413"/>
              <a:ext cx="1060800" cy="67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SciELO Preprints</a:t>
              </a:r>
              <a:endParaRPr>
                <a:latin typeface="Nunito"/>
                <a:ea typeface="Nunito"/>
                <a:cs typeface="Nunito"/>
                <a:sym typeface="Nunito"/>
              </a:endParaRPr>
            </a:p>
          </p:txBody>
        </p:sp>
        <p:sp>
          <p:nvSpPr>
            <p:cNvPr id="528" name="Google Shape;528;p60"/>
            <p:cNvSpPr txBox="1"/>
            <p:nvPr/>
          </p:nvSpPr>
          <p:spPr>
            <a:xfrm>
              <a:off x="4074525" y="3237775"/>
              <a:ext cx="7029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arXiv</a:t>
              </a:r>
              <a:endParaRPr>
                <a:latin typeface="Nunito"/>
                <a:ea typeface="Nunito"/>
                <a:cs typeface="Nunito"/>
                <a:sym typeface="Nunito"/>
              </a:endParaRPr>
            </a:p>
          </p:txBody>
        </p:sp>
        <p:sp>
          <p:nvSpPr>
            <p:cNvPr id="529" name="Google Shape;529;p60"/>
            <p:cNvSpPr txBox="1"/>
            <p:nvPr/>
          </p:nvSpPr>
          <p:spPr>
            <a:xfrm>
              <a:off x="6305125" y="3086925"/>
              <a:ext cx="1060800" cy="3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ChemRxiv</a:t>
              </a:r>
              <a:endParaRPr>
                <a:latin typeface="Nunito"/>
                <a:ea typeface="Nunito"/>
                <a:cs typeface="Nunito"/>
                <a:sym typeface="Nunito"/>
              </a:endParaRPr>
            </a:p>
          </p:txBody>
        </p:sp>
        <p:sp>
          <p:nvSpPr>
            <p:cNvPr id="530" name="Google Shape;530;p60"/>
            <p:cNvSpPr txBox="1"/>
            <p:nvPr/>
          </p:nvSpPr>
          <p:spPr>
            <a:xfrm>
              <a:off x="6415350" y="2465400"/>
              <a:ext cx="10065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bioRxiv &amp; medRxiv</a:t>
              </a:r>
              <a:endParaRPr>
                <a:latin typeface="Nunito"/>
                <a:ea typeface="Nunito"/>
                <a:cs typeface="Nunito"/>
                <a:sym typeface="Nunito"/>
              </a:endParaRPr>
            </a:p>
          </p:txBody>
        </p:sp>
        <p:sp>
          <p:nvSpPr>
            <p:cNvPr id="531" name="Google Shape;531;p60"/>
            <p:cNvSpPr txBox="1"/>
            <p:nvPr/>
          </p:nvSpPr>
          <p:spPr>
            <a:xfrm>
              <a:off x="3989475" y="3610500"/>
              <a:ext cx="10608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ChinaXiv</a:t>
              </a:r>
              <a:endParaRPr>
                <a:latin typeface="Nunito"/>
                <a:ea typeface="Nunito"/>
                <a:cs typeface="Nunito"/>
                <a:sym typeface="Nunito"/>
              </a:endParaRPr>
            </a:p>
          </p:txBody>
        </p:sp>
        <p:cxnSp>
          <p:nvCxnSpPr>
            <p:cNvPr id="532" name="Google Shape;532;p60"/>
            <p:cNvCxnSpPr/>
            <p:nvPr/>
          </p:nvCxnSpPr>
          <p:spPr>
            <a:xfrm>
              <a:off x="4911850" y="2418922"/>
              <a:ext cx="0" cy="394800"/>
            </a:xfrm>
            <a:prstGeom prst="straightConnector1">
              <a:avLst/>
            </a:prstGeom>
            <a:noFill/>
            <a:ln cap="flat" cmpd="sng" w="19050">
              <a:solidFill>
                <a:srgbClr val="999999"/>
              </a:solidFill>
              <a:prstDash val="solid"/>
              <a:round/>
              <a:headEnd len="med" w="med" type="none"/>
              <a:tailEnd len="med" w="med" type="triangle"/>
            </a:ln>
          </p:spPr>
        </p:cxnSp>
        <p:sp>
          <p:nvSpPr>
            <p:cNvPr id="533" name="Google Shape;533;p60"/>
            <p:cNvSpPr txBox="1"/>
            <p:nvPr/>
          </p:nvSpPr>
          <p:spPr>
            <a:xfrm>
              <a:off x="4020700" y="4345662"/>
              <a:ext cx="15264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1200">
                  <a:solidFill>
                    <a:srgbClr val="DD3333"/>
                  </a:solidFill>
                  <a:latin typeface="Nunito"/>
                  <a:ea typeface="Nunito"/>
                  <a:cs typeface="Nunito"/>
                  <a:sym typeface="Nunito"/>
                </a:rPr>
                <a:t>multi-disciplinary</a:t>
              </a:r>
              <a:endParaRPr b="1" i="1" sz="1200">
                <a:solidFill>
                  <a:srgbClr val="DD3333"/>
                </a:solidFill>
                <a:latin typeface="Nunito"/>
                <a:ea typeface="Nunito"/>
                <a:cs typeface="Nunito"/>
                <a:sym typeface="Nunito"/>
              </a:endParaRPr>
            </a:p>
          </p:txBody>
        </p:sp>
        <p:sp>
          <p:nvSpPr>
            <p:cNvPr id="534" name="Google Shape;534;p60"/>
            <p:cNvSpPr txBox="1"/>
            <p:nvPr/>
          </p:nvSpPr>
          <p:spPr>
            <a:xfrm>
              <a:off x="7119375" y="4345662"/>
              <a:ext cx="15264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1200">
                  <a:solidFill>
                    <a:srgbClr val="DD3333"/>
                  </a:solidFill>
                  <a:latin typeface="Nunito"/>
                  <a:ea typeface="Nunito"/>
                  <a:cs typeface="Nunito"/>
                  <a:sym typeface="Nunito"/>
                </a:rPr>
                <a:t>sub-disciplinary</a:t>
              </a:r>
              <a:endParaRPr b="1" i="1" sz="1200">
                <a:solidFill>
                  <a:srgbClr val="DD3333"/>
                </a:solidFill>
                <a:latin typeface="Nunito"/>
                <a:ea typeface="Nunito"/>
                <a:cs typeface="Nunito"/>
                <a:sym typeface="Nunito"/>
              </a:endParaRPr>
            </a:p>
          </p:txBody>
        </p:sp>
        <p:cxnSp>
          <p:nvCxnSpPr>
            <p:cNvPr id="535" name="Google Shape;535;p60"/>
            <p:cNvCxnSpPr>
              <a:stCxn id="533" idx="3"/>
              <a:endCxn id="534" idx="1"/>
            </p:cNvCxnSpPr>
            <p:nvPr/>
          </p:nvCxnSpPr>
          <p:spPr>
            <a:xfrm>
              <a:off x="5547100" y="4543062"/>
              <a:ext cx="1572300" cy="600"/>
            </a:xfrm>
            <a:prstGeom prst="bentConnector3">
              <a:avLst>
                <a:gd fmla="val 49999" name="adj1"/>
              </a:avLst>
            </a:prstGeom>
            <a:noFill/>
            <a:ln cap="flat" cmpd="sng" w="9525">
              <a:solidFill>
                <a:srgbClr val="DD3333"/>
              </a:solidFill>
              <a:prstDash val="solid"/>
              <a:round/>
              <a:headEnd len="med" w="med" type="triangle"/>
              <a:tailEnd len="med" w="med" type="triangle"/>
            </a:ln>
          </p:spPr>
        </p:cxnSp>
        <p:sp>
          <p:nvSpPr>
            <p:cNvPr id="536" name="Google Shape;536;p60"/>
            <p:cNvSpPr txBox="1"/>
            <p:nvPr/>
          </p:nvSpPr>
          <p:spPr>
            <a:xfrm>
              <a:off x="6983250" y="2013800"/>
              <a:ext cx="1949700" cy="224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OSF communities:</a:t>
              </a:r>
              <a:endParaRPr>
                <a:latin typeface="Nunito"/>
                <a:ea typeface="Nunito"/>
                <a:cs typeface="Nunito"/>
                <a:sym typeface="Nunito"/>
              </a:endParaRPr>
            </a:p>
            <a:p>
              <a:pPr indent="0" lvl="0" marL="0" rtl="0" algn="ctr">
                <a:spcBef>
                  <a:spcPts val="0"/>
                </a:spcBef>
                <a:spcAft>
                  <a:spcPts val="0"/>
                </a:spcAft>
                <a:buNone/>
              </a:pPr>
              <a:r>
                <a:rPr lang="en" sz="900">
                  <a:latin typeface="Nunito"/>
                  <a:ea typeface="Nunito"/>
                  <a:cs typeface="Nunito"/>
                  <a:sym typeface="Nunito"/>
                </a:rPr>
                <a:t>AfricArXiv</a:t>
              </a:r>
              <a:endParaRPr sz="900">
                <a:latin typeface="Nunito"/>
                <a:ea typeface="Nunito"/>
                <a:cs typeface="Nunito"/>
                <a:sym typeface="Nunito"/>
              </a:endParaRPr>
            </a:p>
            <a:p>
              <a:pPr indent="0" lvl="0" marL="0" rtl="0" algn="ctr">
                <a:spcBef>
                  <a:spcPts val="0"/>
                </a:spcBef>
                <a:spcAft>
                  <a:spcPts val="0"/>
                </a:spcAft>
                <a:buNone/>
              </a:pPr>
              <a:r>
                <a:rPr lang="en" sz="900">
                  <a:latin typeface="Nunito"/>
                  <a:ea typeface="Nunito"/>
                  <a:cs typeface="Nunito"/>
                  <a:sym typeface="Nunito"/>
                </a:rPr>
                <a:t>AgriXiv</a:t>
              </a:r>
              <a:endParaRPr sz="900">
                <a:latin typeface="Nunito"/>
                <a:ea typeface="Nunito"/>
                <a:cs typeface="Nunito"/>
                <a:sym typeface="Nunito"/>
              </a:endParaRPr>
            </a:p>
            <a:p>
              <a:pPr indent="0" lvl="0" marL="0" rtl="0" algn="ctr">
                <a:spcBef>
                  <a:spcPts val="0"/>
                </a:spcBef>
                <a:spcAft>
                  <a:spcPts val="0"/>
                </a:spcAft>
                <a:buNone/>
              </a:pPr>
              <a:r>
                <a:rPr lang="en" sz="900">
                  <a:latin typeface="Nunito"/>
                  <a:ea typeface="Nunito"/>
                  <a:cs typeface="Nunito"/>
                  <a:sym typeface="Nunito"/>
                </a:rPr>
                <a:t>Arabixiv</a:t>
              </a:r>
              <a:endParaRPr sz="900">
                <a:latin typeface="Nunito"/>
                <a:ea typeface="Nunito"/>
                <a:cs typeface="Nunito"/>
                <a:sym typeface="Nunito"/>
              </a:endParaRPr>
            </a:p>
            <a:p>
              <a:pPr indent="0" lvl="0" marL="0" rtl="0" algn="ctr">
                <a:spcBef>
                  <a:spcPts val="0"/>
                </a:spcBef>
                <a:spcAft>
                  <a:spcPts val="0"/>
                </a:spcAft>
                <a:buNone/>
              </a:pPr>
              <a:r>
                <a:rPr lang="en" sz="900">
                  <a:latin typeface="Nunito"/>
                  <a:ea typeface="Nunito"/>
                  <a:cs typeface="Nunito"/>
                  <a:sym typeface="Nunito"/>
                </a:rPr>
                <a:t>EcoEvoRxiv</a:t>
              </a:r>
              <a:endParaRPr sz="900">
                <a:latin typeface="Nunito"/>
                <a:ea typeface="Nunito"/>
                <a:cs typeface="Nunito"/>
                <a:sym typeface="Nunito"/>
              </a:endParaRPr>
            </a:p>
            <a:p>
              <a:pPr indent="0" lvl="0" marL="0" rtl="0" algn="ctr">
                <a:spcBef>
                  <a:spcPts val="0"/>
                </a:spcBef>
                <a:spcAft>
                  <a:spcPts val="0"/>
                </a:spcAft>
                <a:buNone/>
              </a:pPr>
              <a:r>
                <a:rPr lang="en" sz="900">
                  <a:latin typeface="Nunito"/>
                  <a:ea typeface="Nunito"/>
                  <a:cs typeface="Nunito"/>
                  <a:sym typeface="Nunito"/>
                </a:rPr>
                <a:t>FocUS Archive</a:t>
              </a:r>
              <a:endParaRPr sz="900">
                <a:latin typeface="Nunito"/>
                <a:ea typeface="Nunito"/>
                <a:cs typeface="Nunito"/>
                <a:sym typeface="Nunito"/>
              </a:endParaRPr>
            </a:p>
            <a:p>
              <a:pPr indent="0" lvl="0" marL="0" rtl="0" algn="ctr">
                <a:spcBef>
                  <a:spcPts val="0"/>
                </a:spcBef>
                <a:spcAft>
                  <a:spcPts val="0"/>
                </a:spcAft>
                <a:buNone/>
              </a:pPr>
              <a:r>
                <a:rPr lang="en" sz="900">
                  <a:latin typeface="Nunito"/>
                  <a:ea typeface="Nunito"/>
                  <a:cs typeface="Nunito"/>
                  <a:sym typeface="Nunito"/>
                </a:rPr>
                <a:t>Frenxiv</a:t>
              </a:r>
              <a:endParaRPr sz="900">
                <a:latin typeface="Nunito"/>
                <a:ea typeface="Nunito"/>
                <a:cs typeface="Nunito"/>
                <a:sym typeface="Nunito"/>
              </a:endParaRPr>
            </a:p>
            <a:p>
              <a:pPr indent="0" lvl="0" marL="0" rtl="0" algn="ctr">
                <a:spcBef>
                  <a:spcPts val="0"/>
                </a:spcBef>
                <a:spcAft>
                  <a:spcPts val="0"/>
                </a:spcAft>
                <a:buNone/>
              </a:pPr>
              <a:r>
                <a:rPr lang="en" sz="900">
                  <a:latin typeface="Nunito"/>
                  <a:ea typeface="Nunito"/>
                  <a:cs typeface="Nunito"/>
                  <a:sym typeface="Nunito"/>
                </a:rPr>
                <a:t>INA-Rxiv</a:t>
              </a:r>
              <a:endParaRPr sz="900">
                <a:latin typeface="Nunito"/>
                <a:ea typeface="Nunito"/>
                <a:cs typeface="Nunito"/>
                <a:sym typeface="Nunito"/>
              </a:endParaRPr>
            </a:p>
            <a:p>
              <a:pPr indent="0" lvl="0" marL="0" rtl="0" algn="ctr">
                <a:spcBef>
                  <a:spcPts val="0"/>
                </a:spcBef>
                <a:spcAft>
                  <a:spcPts val="0"/>
                </a:spcAft>
                <a:buNone/>
              </a:pPr>
              <a:r>
                <a:rPr lang="en" sz="900">
                  <a:latin typeface="Nunito"/>
                  <a:ea typeface="Nunito"/>
                  <a:cs typeface="Nunito"/>
                  <a:sym typeface="Nunito"/>
                </a:rPr>
                <a:t>MetaArXiv</a:t>
              </a:r>
              <a:endParaRPr sz="900">
                <a:latin typeface="Nunito"/>
                <a:ea typeface="Nunito"/>
                <a:cs typeface="Nunito"/>
                <a:sym typeface="Nunito"/>
              </a:endParaRPr>
            </a:p>
            <a:p>
              <a:pPr indent="0" lvl="0" marL="0" rtl="0" algn="ctr">
                <a:spcBef>
                  <a:spcPts val="0"/>
                </a:spcBef>
                <a:spcAft>
                  <a:spcPts val="0"/>
                </a:spcAft>
                <a:buNone/>
              </a:pPr>
              <a:r>
                <a:rPr lang="en" sz="900">
                  <a:latin typeface="Nunito"/>
                  <a:ea typeface="Nunito"/>
                  <a:cs typeface="Nunito"/>
                  <a:sym typeface="Nunito"/>
                </a:rPr>
                <a:t>MindRxiv</a:t>
              </a:r>
              <a:endParaRPr sz="900">
                <a:latin typeface="Nunito"/>
                <a:ea typeface="Nunito"/>
                <a:cs typeface="Nunito"/>
                <a:sym typeface="Nunito"/>
              </a:endParaRPr>
            </a:p>
            <a:p>
              <a:pPr indent="0" lvl="0" marL="0" rtl="0" algn="ctr">
                <a:spcBef>
                  <a:spcPts val="0"/>
                </a:spcBef>
                <a:spcAft>
                  <a:spcPts val="0"/>
                </a:spcAft>
                <a:buNone/>
              </a:pPr>
              <a:r>
                <a:rPr lang="en" sz="900">
                  <a:latin typeface="Nunito"/>
                  <a:ea typeface="Nunito"/>
                  <a:cs typeface="Nunito"/>
                  <a:sym typeface="Nunito"/>
                </a:rPr>
                <a:t>NutriXiv</a:t>
              </a:r>
              <a:endParaRPr sz="900">
                <a:latin typeface="Nunito"/>
                <a:ea typeface="Nunito"/>
                <a:cs typeface="Nunito"/>
                <a:sym typeface="Nunito"/>
              </a:endParaRPr>
            </a:p>
            <a:p>
              <a:pPr indent="0" lvl="0" marL="0" rtl="0" algn="ctr">
                <a:spcBef>
                  <a:spcPts val="0"/>
                </a:spcBef>
                <a:spcAft>
                  <a:spcPts val="0"/>
                </a:spcAft>
                <a:buNone/>
              </a:pPr>
              <a:r>
                <a:rPr lang="en" sz="900">
                  <a:latin typeface="Nunito"/>
                  <a:ea typeface="Nunito"/>
                  <a:cs typeface="Nunito"/>
                  <a:sym typeface="Nunito"/>
                </a:rPr>
                <a:t>PaleoRxiv</a:t>
              </a:r>
              <a:endParaRPr sz="900">
                <a:latin typeface="Nunito"/>
                <a:ea typeface="Nunito"/>
                <a:cs typeface="Nunito"/>
                <a:sym typeface="Nunito"/>
              </a:endParaRPr>
            </a:p>
            <a:p>
              <a:pPr indent="0" lvl="0" marL="0" rtl="0" algn="ctr">
                <a:spcBef>
                  <a:spcPts val="0"/>
                </a:spcBef>
                <a:spcAft>
                  <a:spcPts val="0"/>
                </a:spcAft>
                <a:buNone/>
              </a:pPr>
              <a:r>
                <a:rPr lang="en" sz="900">
                  <a:latin typeface="Nunito"/>
                  <a:ea typeface="Nunito"/>
                  <a:cs typeface="Nunito"/>
                  <a:sym typeface="Nunito"/>
                </a:rPr>
                <a:t>PsyArxiv</a:t>
              </a:r>
              <a:endParaRPr sz="900">
                <a:latin typeface="Nunito"/>
                <a:ea typeface="Nunito"/>
                <a:cs typeface="Nunito"/>
                <a:sym typeface="Nunito"/>
              </a:endParaRPr>
            </a:p>
            <a:p>
              <a:pPr indent="0" lvl="0" marL="0" rtl="0" algn="ctr">
                <a:spcBef>
                  <a:spcPts val="0"/>
                </a:spcBef>
                <a:spcAft>
                  <a:spcPts val="0"/>
                </a:spcAft>
                <a:buNone/>
              </a:pPr>
              <a:r>
                <a:rPr lang="en" sz="900">
                  <a:latin typeface="Nunito"/>
                  <a:ea typeface="Nunito"/>
                  <a:cs typeface="Nunito"/>
                  <a:sym typeface="Nunito"/>
                </a:rPr>
                <a:t>SocArXiv</a:t>
              </a:r>
              <a:endParaRPr sz="900">
                <a:latin typeface="Nunito"/>
                <a:ea typeface="Nunito"/>
                <a:cs typeface="Nunito"/>
                <a:sym typeface="Nunito"/>
              </a:endParaRPr>
            </a:p>
            <a:p>
              <a:pPr indent="0" lvl="0" marL="0" rtl="0" algn="ctr">
                <a:spcBef>
                  <a:spcPts val="0"/>
                </a:spcBef>
                <a:spcAft>
                  <a:spcPts val="0"/>
                </a:spcAft>
                <a:buNone/>
              </a:pPr>
              <a:r>
                <a:rPr lang="en" sz="900">
                  <a:latin typeface="Nunito"/>
                  <a:ea typeface="Nunito"/>
                  <a:cs typeface="Nunito"/>
                  <a:sym typeface="Nunito"/>
                </a:rPr>
                <a:t>SportRxiv</a:t>
              </a:r>
              <a:endParaRPr sz="900">
                <a:latin typeface="Nunito"/>
                <a:ea typeface="Nunito"/>
                <a:cs typeface="Nunito"/>
                <a:sym typeface="Nunito"/>
              </a:endParaRPr>
            </a:p>
            <a:p>
              <a:pPr indent="0" lvl="0" marL="0" rtl="0" algn="ctr">
                <a:spcBef>
                  <a:spcPts val="0"/>
                </a:spcBef>
                <a:spcAft>
                  <a:spcPts val="0"/>
                </a:spcAft>
                <a:buNone/>
              </a:pPr>
              <a:r>
                <a:rPr lang="en" sz="900">
                  <a:latin typeface="Nunito"/>
                  <a:ea typeface="Nunito"/>
                  <a:cs typeface="Nunito"/>
                  <a:sym typeface="Nunito"/>
                </a:rPr>
                <a:t>Thesis Commons</a:t>
              </a:r>
              <a:endParaRPr sz="900">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
          <p:nvSpPr>
            <p:cNvPr id="537" name="Google Shape;537;p60"/>
            <p:cNvSpPr txBox="1"/>
            <p:nvPr/>
          </p:nvSpPr>
          <p:spPr>
            <a:xfrm>
              <a:off x="4952500" y="3012375"/>
              <a:ext cx="13707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OSF Preprints</a:t>
              </a:r>
              <a:endParaRPr>
                <a:latin typeface="Nunito"/>
                <a:ea typeface="Nunito"/>
                <a:cs typeface="Nunito"/>
                <a:sym typeface="Nunito"/>
              </a:endParaRPr>
            </a:p>
          </p:txBody>
        </p:sp>
      </p:grpSp>
      <p:grpSp>
        <p:nvGrpSpPr>
          <p:cNvPr id="538" name="Google Shape;538;p60"/>
          <p:cNvGrpSpPr/>
          <p:nvPr/>
        </p:nvGrpSpPr>
        <p:grpSpPr>
          <a:xfrm>
            <a:off x="6887985" y="975000"/>
            <a:ext cx="2111212" cy="806400"/>
            <a:chOff x="6888350" y="1040575"/>
            <a:chExt cx="2256050" cy="806400"/>
          </a:xfrm>
        </p:grpSpPr>
        <p:sp>
          <p:nvSpPr>
            <p:cNvPr id="539" name="Google Shape;539;p60"/>
            <p:cNvSpPr/>
            <p:nvPr/>
          </p:nvSpPr>
          <p:spPr>
            <a:xfrm>
              <a:off x="6888350" y="1040575"/>
              <a:ext cx="2256000" cy="806400"/>
            </a:xfrm>
            <a:prstGeom prst="flowChartAlternateProcess">
              <a:avLst/>
            </a:prstGeom>
            <a:solidFill>
              <a:srgbClr val="FFF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60"/>
            <p:cNvSpPr txBox="1"/>
            <p:nvPr/>
          </p:nvSpPr>
          <p:spPr>
            <a:xfrm>
              <a:off x="6991600" y="1386425"/>
              <a:ext cx="1060800" cy="39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ViXra</a:t>
              </a:r>
              <a:endParaRPr>
                <a:latin typeface="Nunito"/>
                <a:ea typeface="Nunito"/>
                <a:cs typeface="Nunito"/>
                <a:sym typeface="Nunito"/>
              </a:endParaRPr>
            </a:p>
          </p:txBody>
        </p:sp>
        <p:sp>
          <p:nvSpPr>
            <p:cNvPr id="541" name="Google Shape;541;p60"/>
            <p:cNvSpPr txBox="1"/>
            <p:nvPr/>
          </p:nvSpPr>
          <p:spPr>
            <a:xfrm>
              <a:off x="6915400" y="1040575"/>
              <a:ext cx="22290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9900"/>
                  </a:solidFill>
                  <a:latin typeface="Nunito"/>
                  <a:ea typeface="Nunito"/>
                  <a:cs typeface="Nunito"/>
                  <a:sym typeface="Nunito"/>
                </a:rPr>
                <a:t>Run by individual(s)</a:t>
              </a:r>
              <a:endParaRPr b="1">
                <a:solidFill>
                  <a:srgbClr val="FF9900"/>
                </a:solidFill>
                <a:latin typeface="Nunito"/>
                <a:ea typeface="Nunito"/>
                <a:cs typeface="Nunito"/>
                <a:sym typeface="Nunito"/>
              </a:endParaRPr>
            </a:p>
          </p:txBody>
        </p:sp>
        <p:sp>
          <p:nvSpPr>
            <p:cNvPr id="542" name="Google Shape;542;p60"/>
            <p:cNvSpPr txBox="1"/>
            <p:nvPr/>
          </p:nvSpPr>
          <p:spPr>
            <a:xfrm>
              <a:off x="7971375" y="1386425"/>
              <a:ext cx="1060800" cy="39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800">
                  <a:latin typeface="Nunito"/>
                  <a:ea typeface="Nunito"/>
                  <a:cs typeface="Nunito"/>
                  <a:sym typeface="Nunito"/>
                </a:rPr>
                <a:t>Some OSF communities</a:t>
              </a:r>
              <a:endParaRPr i="1" sz="800">
                <a:latin typeface="Nunito"/>
                <a:ea typeface="Nunito"/>
                <a:cs typeface="Nunito"/>
                <a:sym typeface="Nunito"/>
              </a:endParaRPr>
            </a:p>
          </p:txBody>
        </p:sp>
      </p:grpSp>
      <p:grpSp>
        <p:nvGrpSpPr>
          <p:cNvPr id="543" name="Google Shape;543;p60"/>
          <p:cNvGrpSpPr/>
          <p:nvPr/>
        </p:nvGrpSpPr>
        <p:grpSpPr>
          <a:xfrm>
            <a:off x="110550" y="3800425"/>
            <a:ext cx="3708975" cy="1030175"/>
            <a:chOff x="110550" y="3800425"/>
            <a:chExt cx="3708975" cy="1030175"/>
          </a:xfrm>
        </p:grpSpPr>
        <p:sp>
          <p:nvSpPr>
            <p:cNvPr id="544" name="Google Shape;544;p60"/>
            <p:cNvSpPr/>
            <p:nvPr/>
          </p:nvSpPr>
          <p:spPr>
            <a:xfrm>
              <a:off x="110550" y="3800425"/>
              <a:ext cx="3708900" cy="968400"/>
            </a:xfrm>
            <a:prstGeom prst="flowChartAlternateProcess">
              <a:avLst/>
            </a:prstGeom>
            <a:solidFill>
              <a:srgbClr val="B6D7A8">
                <a:alpha val="17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60"/>
            <p:cNvSpPr txBox="1"/>
            <p:nvPr/>
          </p:nvSpPr>
          <p:spPr>
            <a:xfrm>
              <a:off x="306300" y="3827100"/>
              <a:ext cx="1750200" cy="39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MitoFit Preprint Archives</a:t>
              </a:r>
              <a:endParaRPr>
                <a:latin typeface="Nunito"/>
                <a:ea typeface="Nunito"/>
                <a:cs typeface="Nunito"/>
                <a:sym typeface="Nunito"/>
              </a:endParaRPr>
            </a:p>
          </p:txBody>
        </p:sp>
        <p:sp>
          <p:nvSpPr>
            <p:cNvPr id="546" name="Google Shape;546;p60"/>
            <p:cNvSpPr txBox="1"/>
            <p:nvPr/>
          </p:nvSpPr>
          <p:spPr>
            <a:xfrm>
              <a:off x="1990150" y="3903300"/>
              <a:ext cx="1750200" cy="39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Therapoid</a:t>
              </a:r>
              <a:endParaRPr>
                <a:latin typeface="Nunito"/>
                <a:ea typeface="Nunito"/>
                <a:cs typeface="Nunito"/>
                <a:sym typeface="Nunito"/>
              </a:endParaRPr>
            </a:p>
          </p:txBody>
        </p:sp>
        <p:sp>
          <p:nvSpPr>
            <p:cNvPr id="547" name="Google Shape;547;p60"/>
            <p:cNvSpPr txBox="1"/>
            <p:nvPr/>
          </p:nvSpPr>
          <p:spPr>
            <a:xfrm>
              <a:off x="159525" y="4301700"/>
              <a:ext cx="3660000" cy="52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8761D"/>
                  </a:solidFill>
                  <a:latin typeface="Nunito"/>
                  <a:ea typeface="Nunito"/>
                  <a:cs typeface="Nunito"/>
                  <a:sym typeface="Nunito"/>
                </a:rPr>
                <a:t>Subject-specific platforms run by for-profit (med-tech &amp; other) companies</a:t>
              </a:r>
              <a:endParaRPr b="1" sz="1200">
                <a:solidFill>
                  <a:srgbClr val="38761D"/>
                </a:solidFill>
                <a:latin typeface="Nunito"/>
                <a:ea typeface="Nunito"/>
                <a:cs typeface="Nunito"/>
                <a:sym typeface="Nunito"/>
              </a:endParaRPr>
            </a:p>
          </p:txBody>
        </p:sp>
      </p:grpSp>
      <p:sp>
        <p:nvSpPr>
          <p:cNvPr id="548" name="Google Shape;548;p60"/>
          <p:cNvSpPr txBox="1"/>
          <p:nvPr/>
        </p:nvSpPr>
        <p:spPr>
          <a:xfrm>
            <a:off x="4239025" y="50400"/>
            <a:ext cx="4905300" cy="8484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Nunito"/>
              <a:buChar char="●"/>
            </a:pPr>
            <a:r>
              <a:rPr lang="en" sz="1100">
                <a:solidFill>
                  <a:schemeClr val="dk1"/>
                </a:solidFill>
                <a:latin typeface="Nunito"/>
                <a:ea typeface="Nunito"/>
                <a:cs typeface="Nunito"/>
                <a:sym typeface="Nunito"/>
              </a:rPr>
              <a:t>Access to money, staff, time, publishing know-how</a:t>
            </a:r>
            <a:endParaRPr sz="1100">
              <a:latin typeface="Nunito"/>
              <a:ea typeface="Nunito"/>
              <a:cs typeface="Nunito"/>
              <a:sym typeface="Nunito"/>
            </a:endParaRPr>
          </a:p>
          <a:p>
            <a:pPr indent="-298450" lvl="0" marL="457200" rtl="0" algn="l">
              <a:spcBef>
                <a:spcPts val="0"/>
              </a:spcBef>
              <a:spcAft>
                <a:spcPts val="0"/>
              </a:spcAft>
              <a:buSzPts val="1100"/>
              <a:buFont typeface="Nunito"/>
              <a:buChar char="●"/>
            </a:pPr>
            <a:r>
              <a:rPr lang="en" sz="1100">
                <a:latin typeface="Nunito"/>
                <a:ea typeface="Nunito"/>
                <a:cs typeface="Nunito"/>
                <a:sym typeface="Nunito"/>
              </a:rPr>
              <a:t>Philosophy on amount of gatekeeping versus speed &amp; transparency</a:t>
            </a:r>
            <a:endParaRPr sz="1100">
              <a:latin typeface="Nunito"/>
              <a:ea typeface="Nunito"/>
              <a:cs typeface="Nunito"/>
              <a:sym typeface="Nunito"/>
            </a:endParaRPr>
          </a:p>
          <a:p>
            <a:pPr indent="-298450" lvl="0" marL="457200" rtl="0" algn="l">
              <a:spcBef>
                <a:spcPts val="0"/>
              </a:spcBef>
              <a:spcAft>
                <a:spcPts val="0"/>
              </a:spcAft>
              <a:buSzPts val="1100"/>
              <a:buFont typeface="Nunito"/>
              <a:buChar char="●"/>
            </a:pPr>
            <a:r>
              <a:rPr lang="en" sz="1100">
                <a:latin typeface="Nunito"/>
                <a:ea typeface="Nunito"/>
                <a:cs typeface="Nunito"/>
                <a:sym typeface="Nunito"/>
              </a:rPr>
              <a:t>Motivations: from publisher-driven preprints to publishing-disruptive preprints</a:t>
            </a:r>
            <a:endParaRPr sz="1100">
              <a:latin typeface="Nunito"/>
              <a:ea typeface="Nunito"/>
              <a:cs typeface="Nunito"/>
              <a:sym typeface="Nunito"/>
            </a:endParaRPr>
          </a:p>
        </p:txBody>
      </p:sp>
      <p:grpSp>
        <p:nvGrpSpPr>
          <p:cNvPr id="549" name="Google Shape;549;p60"/>
          <p:cNvGrpSpPr/>
          <p:nvPr/>
        </p:nvGrpSpPr>
        <p:grpSpPr>
          <a:xfrm>
            <a:off x="0" y="898875"/>
            <a:ext cx="5770600" cy="2913450"/>
            <a:chOff x="0" y="898875"/>
            <a:chExt cx="5770600" cy="2913450"/>
          </a:xfrm>
        </p:grpSpPr>
        <p:cxnSp>
          <p:nvCxnSpPr>
            <p:cNvPr id="550" name="Google Shape;550;p60"/>
            <p:cNvCxnSpPr>
              <a:stCxn id="551" idx="3"/>
            </p:cNvCxnSpPr>
            <p:nvPr/>
          </p:nvCxnSpPr>
          <p:spPr>
            <a:xfrm>
              <a:off x="3746500" y="2501625"/>
              <a:ext cx="2024100" cy="1310700"/>
            </a:xfrm>
            <a:prstGeom prst="straightConnector1">
              <a:avLst/>
            </a:prstGeom>
            <a:noFill/>
            <a:ln cap="flat" cmpd="sng" w="28575">
              <a:solidFill>
                <a:srgbClr val="999999"/>
              </a:solidFill>
              <a:prstDash val="dot"/>
              <a:round/>
              <a:headEnd len="med" w="med" type="triangle"/>
              <a:tailEnd len="med" w="med" type="triangle"/>
            </a:ln>
          </p:spPr>
        </p:cxnSp>
        <p:sp>
          <p:nvSpPr>
            <p:cNvPr id="552" name="Google Shape;552;p60"/>
            <p:cNvSpPr txBox="1"/>
            <p:nvPr/>
          </p:nvSpPr>
          <p:spPr>
            <a:xfrm>
              <a:off x="1554975" y="3052575"/>
              <a:ext cx="1125600" cy="45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JMIR Preprints</a:t>
              </a:r>
              <a:endParaRPr>
                <a:latin typeface="Nunito"/>
                <a:ea typeface="Nunito"/>
                <a:cs typeface="Nunito"/>
                <a:sym typeface="Nunito"/>
              </a:endParaRPr>
            </a:p>
          </p:txBody>
        </p:sp>
        <p:sp>
          <p:nvSpPr>
            <p:cNvPr id="553" name="Google Shape;553;p60"/>
            <p:cNvSpPr txBox="1"/>
            <p:nvPr/>
          </p:nvSpPr>
          <p:spPr>
            <a:xfrm>
              <a:off x="110550" y="3134575"/>
              <a:ext cx="1554900" cy="45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preprints.org</a:t>
              </a:r>
              <a:endParaRPr>
                <a:latin typeface="Nunito"/>
                <a:ea typeface="Nunito"/>
                <a:cs typeface="Nunito"/>
                <a:sym typeface="Nunito"/>
              </a:endParaRPr>
            </a:p>
          </p:txBody>
        </p:sp>
        <p:grpSp>
          <p:nvGrpSpPr>
            <p:cNvPr id="554" name="Google Shape;554;p60"/>
            <p:cNvGrpSpPr/>
            <p:nvPr/>
          </p:nvGrpSpPr>
          <p:grpSpPr>
            <a:xfrm>
              <a:off x="0" y="898875"/>
              <a:ext cx="5355075" cy="2813100"/>
              <a:chOff x="0" y="898875"/>
              <a:chExt cx="5355075" cy="2813100"/>
            </a:xfrm>
          </p:grpSpPr>
          <p:sp>
            <p:nvSpPr>
              <p:cNvPr id="555" name="Google Shape;555;p60"/>
              <p:cNvSpPr/>
              <p:nvPr/>
            </p:nvSpPr>
            <p:spPr>
              <a:xfrm>
                <a:off x="0" y="898875"/>
                <a:ext cx="3930000" cy="2813100"/>
              </a:xfrm>
              <a:prstGeom prst="flowChartAlternateProcess">
                <a:avLst/>
              </a:prstGeom>
              <a:solidFill>
                <a:srgbClr val="0097A7">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60"/>
              <p:cNvSpPr txBox="1"/>
              <p:nvPr/>
            </p:nvSpPr>
            <p:spPr>
              <a:xfrm>
                <a:off x="197500" y="1684313"/>
                <a:ext cx="2529000" cy="7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SSRN &amp; First Look platforms:</a:t>
                </a:r>
                <a:endParaRPr>
                  <a:latin typeface="Nunito"/>
                  <a:ea typeface="Nunito"/>
                  <a:cs typeface="Nunito"/>
                  <a:sym typeface="Nunito"/>
                </a:endParaRPr>
              </a:p>
              <a:p>
                <a:pPr indent="0" lvl="0" marL="0" rtl="0" algn="l">
                  <a:spcBef>
                    <a:spcPts val="0"/>
                  </a:spcBef>
                  <a:spcAft>
                    <a:spcPts val="0"/>
                  </a:spcAft>
                  <a:buNone/>
                </a:pPr>
                <a:r>
                  <a:rPr lang="en" sz="800">
                    <a:latin typeface="Nunito"/>
                    <a:ea typeface="Nunito"/>
                    <a:cs typeface="Nunito"/>
                    <a:sym typeface="Nunito"/>
                  </a:rPr>
                  <a:t>Cell Press Sneak Peek, NeuroImage: Clinical </a:t>
                </a:r>
                <a:r>
                  <a:rPr i="1" lang="en" sz="800">
                    <a:latin typeface="Nunito"/>
                    <a:ea typeface="Nunito"/>
                    <a:cs typeface="Nunito"/>
                    <a:sym typeface="Nunito"/>
                  </a:rPr>
                  <a:t>First Look</a:t>
                </a:r>
                <a:r>
                  <a:rPr lang="en" sz="800">
                    <a:latin typeface="Nunito"/>
                    <a:ea typeface="Nunito"/>
                    <a:cs typeface="Nunito"/>
                    <a:sym typeface="Nunito"/>
                  </a:rPr>
                  <a:t>, Preprints with The Lancet, Surgery Open Science </a:t>
                </a:r>
                <a:r>
                  <a:rPr i="1" lang="en" sz="800">
                    <a:latin typeface="Nunito"/>
                    <a:ea typeface="Nunito"/>
                    <a:cs typeface="Nunito"/>
                    <a:sym typeface="Nunito"/>
                  </a:rPr>
                  <a:t>First Look</a:t>
                </a:r>
                <a:r>
                  <a:rPr lang="en" sz="800">
                    <a:latin typeface="Nunito"/>
                    <a:ea typeface="Nunito"/>
                    <a:cs typeface="Nunito"/>
                    <a:sym typeface="Nunito"/>
                  </a:rPr>
                  <a:t> </a:t>
                </a:r>
                <a:endParaRPr sz="800">
                  <a:latin typeface="Nunito"/>
                  <a:ea typeface="Nunito"/>
                  <a:cs typeface="Nunito"/>
                  <a:sym typeface="Nunito"/>
                </a:endParaRPr>
              </a:p>
            </p:txBody>
          </p:sp>
          <p:sp>
            <p:nvSpPr>
              <p:cNvPr id="557" name="Google Shape;557;p60"/>
              <p:cNvSpPr txBox="1"/>
              <p:nvPr/>
            </p:nvSpPr>
            <p:spPr>
              <a:xfrm>
                <a:off x="2756775" y="1743825"/>
                <a:ext cx="10062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Authorea</a:t>
                </a:r>
                <a:endParaRPr>
                  <a:latin typeface="Nunito"/>
                  <a:ea typeface="Nunito"/>
                  <a:cs typeface="Nunito"/>
                  <a:sym typeface="Nunito"/>
                </a:endParaRPr>
              </a:p>
            </p:txBody>
          </p:sp>
          <p:sp>
            <p:nvSpPr>
              <p:cNvPr id="551" name="Google Shape;551;p60"/>
              <p:cNvSpPr txBox="1"/>
              <p:nvPr/>
            </p:nvSpPr>
            <p:spPr>
              <a:xfrm>
                <a:off x="1928200" y="2330325"/>
                <a:ext cx="1818300" cy="34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F1000 Research</a:t>
                </a:r>
                <a:endParaRPr>
                  <a:latin typeface="Nunito"/>
                  <a:ea typeface="Nunito"/>
                  <a:cs typeface="Nunito"/>
                  <a:sym typeface="Nunito"/>
                </a:endParaRPr>
              </a:p>
            </p:txBody>
          </p:sp>
          <p:sp>
            <p:nvSpPr>
              <p:cNvPr id="558" name="Google Shape;558;p60"/>
              <p:cNvSpPr txBox="1"/>
              <p:nvPr/>
            </p:nvSpPr>
            <p:spPr>
              <a:xfrm>
                <a:off x="2743000" y="2885075"/>
                <a:ext cx="1125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Nunito"/>
                    <a:ea typeface="Nunito"/>
                    <a:cs typeface="Nunito"/>
                    <a:sym typeface="Nunito"/>
                  </a:rPr>
                  <a:t>(PeerJ Preprints)</a:t>
                </a:r>
                <a:endParaRPr i="1">
                  <a:latin typeface="Nunito"/>
                  <a:ea typeface="Nunito"/>
                  <a:cs typeface="Nunito"/>
                  <a:sym typeface="Nunito"/>
                </a:endParaRPr>
              </a:p>
            </p:txBody>
          </p:sp>
          <p:sp>
            <p:nvSpPr>
              <p:cNvPr id="559" name="Google Shape;559;p60"/>
              <p:cNvSpPr txBox="1"/>
              <p:nvPr/>
            </p:nvSpPr>
            <p:spPr>
              <a:xfrm>
                <a:off x="194350" y="2442550"/>
                <a:ext cx="1818300" cy="39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Research Square</a:t>
                </a:r>
                <a:endParaRPr>
                  <a:latin typeface="Nunito"/>
                  <a:ea typeface="Nunito"/>
                  <a:cs typeface="Nunito"/>
                  <a:sym typeface="Nunito"/>
                </a:endParaRPr>
              </a:p>
            </p:txBody>
          </p:sp>
          <p:sp>
            <p:nvSpPr>
              <p:cNvPr id="560" name="Google Shape;560;p60"/>
              <p:cNvSpPr txBox="1"/>
              <p:nvPr/>
            </p:nvSpPr>
            <p:spPr>
              <a:xfrm>
                <a:off x="317325" y="1017725"/>
                <a:ext cx="3348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5"/>
                    </a:solidFill>
                    <a:latin typeface="Nunito"/>
                    <a:ea typeface="Nunito"/>
                    <a:cs typeface="Nunito"/>
                    <a:sym typeface="Nunito"/>
                  </a:rPr>
                  <a:t>Multi-disciplinary platforms owned by or affiliated with for-profit publishers</a:t>
                </a:r>
                <a:endParaRPr b="1">
                  <a:solidFill>
                    <a:schemeClr val="accent5"/>
                  </a:solidFill>
                  <a:latin typeface="Nunito"/>
                  <a:ea typeface="Nunito"/>
                  <a:cs typeface="Nunito"/>
                  <a:sym typeface="Nunito"/>
                </a:endParaRPr>
              </a:p>
            </p:txBody>
          </p:sp>
          <p:cxnSp>
            <p:nvCxnSpPr>
              <p:cNvPr id="561" name="Google Shape;561;p60"/>
              <p:cNvCxnSpPr>
                <a:stCxn id="557" idx="3"/>
                <a:endCxn id="562" idx="1"/>
              </p:cNvCxnSpPr>
              <p:nvPr/>
            </p:nvCxnSpPr>
            <p:spPr>
              <a:xfrm>
                <a:off x="3762975" y="1973475"/>
                <a:ext cx="1592100" cy="931500"/>
              </a:xfrm>
              <a:prstGeom prst="straightConnector1">
                <a:avLst/>
              </a:prstGeom>
              <a:noFill/>
              <a:ln cap="flat" cmpd="sng" w="28575">
                <a:solidFill>
                  <a:srgbClr val="999999"/>
                </a:solidFill>
                <a:prstDash val="dot"/>
                <a:round/>
                <a:headEnd len="med" w="med" type="triangle"/>
                <a:tailEnd len="med" w="med" type="triangle"/>
              </a:ln>
            </p:spPr>
          </p:cxnSp>
          <p:sp>
            <p:nvSpPr>
              <p:cNvPr id="563" name="Google Shape;563;p60"/>
              <p:cNvSpPr txBox="1"/>
              <p:nvPr/>
            </p:nvSpPr>
            <p:spPr>
              <a:xfrm>
                <a:off x="3452763" y="2077375"/>
                <a:ext cx="8280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latin typeface="Nunito"/>
                    <a:ea typeface="Nunito"/>
                    <a:cs typeface="Nunito"/>
                    <a:sym typeface="Nunito"/>
                  </a:rPr>
                  <a:t>Wiley/Atypon</a:t>
                </a:r>
                <a:endParaRPr i="1" sz="800">
                  <a:latin typeface="Nunito"/>
                  <a:ea typeface="Nunito"/>
                  <a:cs typeface="Nunito"/>
                  <a:sym typeface="Nunito"/>
                </a:endParaRPr>
              </a:p>
            </p:txBody>
          </p:sp>
          <p:sp>
            <p:nvSpPr>
              <p:cNvPr id="564" name="Google Shape;564;p60"/>
              <p:cNvSpPr txBox="1"/>
              <p:nvPr/>
            </p:nvSpPr>
            <p:spPr>
              <a:xfrm>
                <a:off x="418150" y="2689225"/>
                <a:ext cx="1370700" cy="34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800">
                    <a:latin typeface="Nunito"/>
                    <a:ea typeface="Nunito"/>
                    <a:cs typeface="Nunito"/>
                    <a:sym typeface="Nunito"/>
                  </a:rPr>
                  <a:t>Springer Nature: </a:t>
                </a:r>
                <a:endParaRPr i="1" sz="800">
                  <a:latin typeface="Nunito"/>
                  <a:ea typeface="Nunito"/>
                  <a:cs typeface="Nunito"/>
                  <a:sym typeface="Nunito"/>
                </a:endParaRPr>
              </a:p>
              <a:p>
                <a:pPr indent="0" lvl="0" marL="0" rtl="0" algn="ctr">
                  <a:spcBef>
                    <a:spcPts val="0"/>
                  </a:spcBef>
                  <a:spcAft>
                    <a:spcPts val="0"/>
                  </a:spcAft>
                  <a:buNone/>
                </a:pPr>
                <a:r>
                  <a:rPr i="1" lang="en" sz="800">
                    <a:latin typeface="Nunito"/>
                    <a:ea typeface="Nunito"/>
                    <a:cs typeface="Nunito"/>
                    <a:sym typeface="Nunito"/>
                  </a:rPr>
                  <a:t>BMC &amp; Nature Research</a:t>
                </a:r>
                <a:endParaRPr i="1" sz="800">
                  <a:latin typeface="Nunito"/>
                  <a:ea typeface="Nunito"/>
                  <a:cs typeface="Nunito"/>
                  <a:sym typeface="Nunito"/>
                </a:endParaRPr>
              </a:p>
            </p:txBody>
          </p:sp>
          <p:sp>
            <p:nvSpPr>
              <p:cNvPr id="565" name="Google Shape;565;p60"/>
              <p:cNvSpPr txBox="1"/>
              <p:nvPr/>
            </p:nvSpPr>
            <p:spPr>
              <a:xfrm>
                <a:off x="769449" y="1549575"/>
                <a:ext cx="1220700" cy="34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800">
                    <a:latin typeface="Nunito"/>
                    <a:ea typeface="Nunito"/>
                    <a:cs typeface="Nunito"/>
                    <a:sym typeface="Nunito"/>
                  </a:rPr>
                  <a:t>Elsevier</a:t>
                </a:r>
                <a:endParaRPr i="1" sz="800">
                  <a:latin typeface="Nunito"/>
                  <a:ea typeface="Nunito"/>
                  <a:cs typeface="Nunito"/>
                  <a:sym typeface="Nunito"/>
                </a:endParaRPr>
              </a:p>
            </p:txBody>
          </p:sp>
          <p:sp>
            <p:nvSpPr>
              <p:cNvPr id="566" name="Google Shape;566;p60"/>
              <p:cNvSpPr txBox="1"/>
              <p:nvPr/>
            </p:nvSpPr>
            <p:spPr>
              <a:xfrm>
                <a:off x="2278812" y="2609525"/>
                <a:ext cx="1220700" cy="34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800">
                    <a:latin typeface="Nunito"/>
                    <a:ea typeface="Nunito"/>
                    <a:cs typeface="Nunito"/>
                    <a:sym typeface="Nunito"/>
                  </a:rPr>
                  <a:t>Taylor &amp; Francis</a:t>
                </a:r>
                <a:endParaRPr i="1" sz="800">
                  <a:latin typeface="Nunito"/>
                  <a:ea typeface="Nunito"/>
                  <a:cs typeface="Nunito"/>
                  <a:sym typeface="Nunito"/>
                </a:endParaRPr>
              </a:p>
            </p:txBody>
          </p:sp>
        </p:grpSp>
        <p:sp>
          <p:nvSpPr>
            <p:cNvPr id="567" name="Google Shape;567;p60"/>
            <p:cNvSpPr txBox="1"/>
            <p:nvPr/>
          </p:nvSpPr>
          <p:spPr>
            <a:xfrm>
              <a:off x="334287" y="3381625"/>
              <a:ext cx="1220700" cy="34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800">
                  <a:latin typeface="Nunito"/>
                  <a:ea typeface="Nunito"/>
                  <a:cs typeface="Nunito"/>
                  <a:sym typeface="Nunito"/>
                </a:rPr>
                <a:t>MDPI</a:t>
              </a:r>
              <a:endParaRPr i="1" sz="800">
                <a:latin typeface="Nunito"/>
                <a:ea typeface="Nunito"/>
                <a:cs typeface="Nunito"/>
                <a:sym typeface="Nunito"/>
              </a:endParaRPr>
            </a:p>
          </p:txBody>
        </p:sp>
      </p:grpSp>
      <p:sp>
        <p:nvSpPr>
          <p:cNvPr id="562" name="Google Shape;562;p60"/>
          <p:cNvSpPr txBox="1"/>
          <p:nvPr/>
        </p:nvSpPr>
        <p:spPr>
          <a:xfrm>
            <a:off x="5355088" y="2675275"/>
            <a:ext cx="10062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ESSOAr</a:t>
            </a:r>
            <a:endParaRPr>
              <a:latin typeface="Nunito"/>
              <a:ea typeface="Nunito"/>
              <a:cs typeface="Nunito"/>
              <a:sym typeface="Nunito"/>
            </a:endParaRPr>
          </a:p>
        </p:txBody>
      </p:sp>
      <p:sp>
        <p:nvSpPr>
          <p:cNvPr id="568" name="Google Shape;568;p60"/>
          <p:cNvSpPr txBox="1"/>
          <p:nvPr/>
        </p:nvSpPr>
        <p:spPr>
          <a:xfrm>
            <a:off x="285750" y="348250"/>
            <a:ext cx="5143500" cy="6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569" name="Google Shape;569;p60"/>
          <p:cNvSpPr txBox="1"/>
          <p:nvPr/>
        </p:nvSpPr>
        <p:spPr>
          <a:xfrm>
            <a:off x="27400" y="4830600"/>
            <a:ext cx="6583500" cy="6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Nunito"/>
                <a:ea typeface="Nunito"/>
                <a:cs typeface="Nunito"/>
                <a:sym typeface="Nunito"/>
              </a:rPr>
              <a:t>Slide by Naomi Penfold - </a:t>
            </a:r>
            <a:r>
              <a:rPr i="1" lang="en" sz="1100" u="sng">
                <a:solidFill>
                  <a:schemeClr val="hlink"/>
                </a:solidFill>
                <a:hlinkClick r:id="rId3"/>
              </a:rPr>
              <a:t>https://zenodo.org/record/3626770#.XraqE2hKh3h</a:t>
            </a:r>
            <a:endParaRPr i="1">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61"/>
          <p:cNvSpPr txBox="1"/>
          <p:nvPr>
            <p:ph type="title"/>
          </p:nvPr>
        </p:nvSpPr>
        <p:spPr>
          <a:xfrm>
            <a:off x="311700" y="140225"/>
            <a:ext cx="2924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Preprint servers differ in screening, withdrawal, commenting policies</a:t>
            </a:r>
            <a:endParaRPr/>
          </a:p>
        </p:txBody>
      </p:sp>
      <p:pic>
        <p:nvPicPr>
          <p:cNvPr id="575" name="Google Shape;575;p61"/>
          <p:cNvPicPr preferRelativeResize="0"/>
          <p:nvPr/>
        </p:nvPicPr>
        <p:blipFill>
          <a:blip r:embed="rId3">
            <a:alphaModFix/>
          </a:blip>
          <a:stretch>
            <a:fillRect/>
          </a:stretch>
        </p:blipFill>
        <p:spPr>
          <a:xfrm>
            <a:off x="3515300" y="257575"/>
            <a:ext cx="5513624" cy="4298324"/>
          </a:xfrm>
          <a:prstGeom prst="rect">
            <a:avLst/>
          </a:prstGeom>
          <a:noFill/>
          <a:ln cap="flat" cmpd="sng" w="9525">
            <a:solidFill>
              <a:schemeClr val="dk2"/>
            </a:solidFill>
            <a:prstDash val="solid"/>
            <a:round/>
            <a:headEnd len="sm" w="sm" type="none"/>
            <a:tailEnd len="sm" w="sm" type="none"/>
          </a:ln>
        </p:spPr>
      </p:pic>
      <p:sp>
        <p:nvSpPr>
          <p:cNvPr id="576" name="Google Shape;576;p61"/>
          <p:cNvSpPr txBox="1"/>
          <p:nvPr/>
        </p:nvSpPr>
        <p:spPr>
          <a:xfrm>
            <a:off x="5666700" y="468470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https://asapbio.org/preprint-servers</a:t>
            </a:r>
            <a:endParaRPr/>
          </a:p>
        </p:txBody>
      </p:sp>
      <p:sp>
        <p:nvSpPr>
          <p:cNvPr id="577" name="Google Shape;577;p61"/>
          <p:cNvSpPr txBox="1"/>
          <p:nvPr/>
        </p:nvSpPr>
        <p:spPr>
          <a:xfrm>
            <a:off x="144875" y="3045850"/>
            <a:ext cx="3000000" cy="16389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50">
                <a:solidFill>
                  <a:srgbClr val="333333"/>
                </a:solidFill>
                <a:latin typeface="Roboto"/>
                <a:ea typeface="Roboto"/>
                <a:cs typeface="Roboto"/>
                <a:sym typeface="Roboto"/>
              </a:rPr>
              <a:t>A systematic examination of preprint platforms for use in the medical and biomedical sciences setting. </a:t>
            </a:r>
            <a:r>
              <a:rPr lang="en" sz="1050">
                <a:solidFill>
                  <a:srgbClr val="333333"/>
                </a:solidFill>
                <a:latin typeface="Roboto"/>
                <a:ea typeface="Roboto"/>
                <a:cs typeface="Roboto"/>
                <a:sym typeface="Roboto"/>
              </a:rPr>
              <a:t>Jamie J Kirkham, Naomi Penfold, Fiona Murphy, Isabelle Boutron, John PA Ioannidis, Jessica K Polka, David Moher. bioRxiv 2020.04.27.063578; doi: </a:t>
            </a:r>
            <a:r>
              <a:rPr lang="en" sz="1050" u="sng">
                <a:solidFill>
                  <a:schemeClr val="hlink"/>
                </a:solidFill>
                <a:latin typeface="Roboto"/>
                <a:ea typeface="Roboto"/>
                <a:cs typeface="Roboto"/>
                <a:sym typeface="Roboto"/>
                <a:hlinkClick r:id="rId5"/>
              </a:rPr>
              <a:t>https://doi.org/10.1101/2020.04.27.063578</a:t>
            </a:r>
            <a:r>
              <a:rPr lang="en" sz="1050">
                <a:solidFill>
                  <a:srgbClr val="333333"/>
                </a:solidFill>
                <a:latin typeface="Roboto"/>
                <a:ea typeface="Roboto"/>
                <a:cs typeface="Roboto"/>
                <a:sym typeface="Roboto"/>
              </a:rPr>
              <a:t>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62"/>
          <p:cNvSpPr/>
          <p:nvPr/>
        </p:nvSpPr>
        <p:spPr>
          <a:xfrm rot="10800000">
            <a:off x="898775" y="656600"/>
            <a:ext cx="2515200" cy="2515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62"/>
          <p:cNvSpPr txBox="1"/>
          <p:nvPr>
            <p:ph type="title"/>
          </p:nvPr>
        </p:nvSpPr>
        <p:spPr>
          <a:xfrm>
            <a:off x="2857500" y="1359425"/>
            <a:ext cx="467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Choose your license</a:t>
            </a:r>
            <a:endParaRPr sz="3500"/>
          </a:p>
          <a:p>
            <a:pPr indent="0" lvl="0" marL="457200" rtl="0" algn="l">
              <a:spcBef>
                <a:spcPts val="0"/>
              </a:spcBef>
              <a:spcAft>
                <a:spcPts val="0"/>
              </a:spcAft>
              <a:buNone/>
            </a:pPr>
            <a:r>
              <a:t/>
            </a:r>
            <a:endParaRPr sz="3500"/>
          </a:p>
          <a:p>
            <a:pPr indent="0" lvl="0" marL="457200" rtl="0" algn="l">
              <a:spcBef>
                <a:spcPts val="0"/>
              </a:spcBef>
              <a:spcAft>
                <a:spcPts val="0"/>
              </a:spcAft>
              <a:buNone/>
            </a:pPr>
            <a:r>
              <a:t/>
            </a:r>
            <a:endParaRPr sz="3500"/>
          </a:p>
        </p:txBody>
      </p:sp>
      <p:sp>
        <p:nvSpPr>
          <p:cNvPr id="584" name="Google Shape;584;p62"/>
          <p:cNvSpPr txBox="1"/>
          <p:nvPr/>
        </p:nvSpPr>
        <p:spPr>
          <a:xfrm>
            <a:off x="1451650" y="395175"/>
            <a:ext cx="4069500" cy="4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0">
                <a:solidFill>
                  <a:srgbClr val="999999"/>
                </a:solidFill>
                <a:latin typeface="Nunito"/>
                <a:ea typeface="Nunito"/>
                <a:cs typeface="Nunito"/>
                <a:sym typeface="Nunito"/>
              </a:rPr>
              <a:t>5</a:t>
            </a:r>
            <a:endParaRPr b="1" sz="18000">
              <a:solidFill>
                <a:srgbClr val="999999"/>
              </a:solidFill>
              <a:latin typeface="Nunito"/>
              <a:ea typeface="Nunito"/>
              <a:cs typeface="Nunito"/>
              <a:sym typeface="Nuni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63"/>
          <p:cNvSpPr txBox="1"/>
          <p:nvPr>
            <p:ph type="title"/>
          </p:nvPr>
        </p:nvSpPr>
        <p:spPr>
          <a:xfrm>
            <a:off x="692700" y="64025"/>
            <a:ext cx="807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majority of “free” literature is not open</a:t>
            </a:r>
            <a:endParaRPr/>
          </a:p>
        </p:txBody>
      </p:sp>
      <p:pic>
        <p:nvPicPr>
          <p:cNvPr id="590" name="Google Shape;590;p63"/>
          <p:cNvPicPr preferRelativeResize="0"/>
          <p:nvPr/>
        </p:nvPicPr>
        <p:blipFill>
          <a:blip r:embed="rId3">
            <a:alphaModFix/>
          </a:blip>
          <a:stretch>
            <a:fillRect/>
          </a:stretch>
        </p:blipFill>
        <p:spPr>
          <a:xfrm>
            <a:off x="726850" y="2326950"/>
            <a:ext cx="4248032" cy="2373075"/>
          </a:xfrm>
          <a:prstGeom prst="rect">
            <a:avLst/>
          </a:prstGeom>
          <a:noFill/>
          <a:ln>
            <a:noFill/>
          </a:ln>
          <a:effectLst>
            <a:outerShdw blurRad="200025" rotWithShape="0" algn="bl" dir="5400000" dist="19050">
              <a:srgbClr val="000000">
                <a:alpha val="50000"/>
              </a:srgbClr>
            </a:outerShdw>
          </a:effectLst>
        </p:spPr>
      </p:pic>
      <p:sp>
        <p:nvSpPr>
          <p:cNvPr id="591" name="Google Shape;591;p63"/>
          <p:cNvSpPr txBox="1"/>
          <p:nvPr/>
        </p:nvSpPr>
        <p:spPr>
          <a:xfrm>
            <a:off x="5463480" y="2326984"/>
            <a:ext cx="2885700" cy="23730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Nunito"/>
                <a:ea typeface="Nunito"/>
                <a:cs typeface="Nunito"/>
                <a:sym typeface="Nunito"/>
              </a:rPr>
              <a:t>2,080,010</a:t>
            </a:r>
            <a:endParaRPr sz="3600">
              <a:latin typeface="Nunito"/>
              <a:ea typeface="Nunito"/>
              <a:cs typeface="Nunito"/>
              <a:sym typeface="Nunito"/>
            </a:endParaRPr>
          </a:p>
          <a:p>
            <a:pPr indent="0" lvl="0" marL="0" rtl="0" algn="ctr">
              <a:spcBef>
                <a:spcPts val="0"/>
              </a:spcBef>
              <a:spcAft>
                <a:spcPts val="0"/>
              </a:spcAft>
              <a:buNone/>
            </a:pPr>
            <a:r>
              <a:rPr lang="en" sz="3600">
                <a:latin typeface="Nunito"/>
                <a:ea typeface="Nunito"/>
                <a:cs typeface="Nunito"/>
                <a:sym typeface="Nunito"/>
              </a:rPr>
              <a:t> </a:t>
            </a:r>
            <a:r>
              <a:rPr lang="en" sz="2400">
                <a:latin typeface="Nunito"/>
                <a:ea typeface="Nunito"/>
                <a:cs typeface="Nunito"/>
                <a:sym typeface="Nunito"/>
              </a:rPr>
              <a:t>out of</a:t>
            </a:r>
            <a:endParaRPr sz="2400">
              <a:latin typeface="Nunito"/>
              <a:ea typeface="Nunito"/>
              <a:cs typeface="Nunito"/>
              <a:sym typeface="Nunito"/>
            </a:endParaRPr>
          </a:p>
          <a:p>
            <a:pPr indent="0" lvl="0" marL="0" rtl="0" algn="ctr">
              <a:spcBef>
                <a:spcPts val="0"/>
              </a:spcBef>
              <a:spcAft>
                <a:spcPts val="0"/>
              </a:spcAft>
              <a:buNone/>
            </a:pPr>
            <a:r>
              <a:rPr lang="en" sz="3600">
                <a:latin typeface="Nunito"/>
                <a:ea typeface="Nunito"/>
                <a:cs typeface="Nunito"/>
                <a:sym typeface="Nunito"/>
              </a:rPr>
              <a:t>5,384,701</a:t>
            </a:r>
            <a:endParaRPr>
              <a:latin typeface="Nunito"/>
              <a:ea typeface="Nunito"/>
              <a:cs typeface="Nunito"/>
              <a:sym typeface="Nunito"/>
            </a:endParaRPr>
          </a:p>
          <a:p>
            <a:pPr indent="0" lvl="0" marL="0" rtl="0" algn="ctr">
              <a:spcBef>
                <a:spcPts val="0"/>
              </a:spcBef>
              <a:spcAft>
                <a:spcPts val="0"/>
              </a:spcAft>
              <a:buNone/>
            </a:pPr>
            <a:r>
              <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 any CC license as of 2019-02-14</a:t>
            </a:r>
            <a:endParaRPr>
              <a:latin typeface="Nunito"/>
              <a:ea typeface="Nunito"/>
              <a:cs typeface="Nunito"/>
              <a:sym typeface="Nunito"/>
            </a:endParaRPr>
          </a:p>
        </p:txBody>
      </p:sp>
      <p:pic>
        <p:nvPicPr>
          <p:cNvPr id="592" name="Google Shape;592;p63"/>
          <p:cNvPicPr preferRelativeResize="0"/>
          <p:nvPr/>
        </p:nvPicPr>
        <p:blipFill rotWithShape="1">
          <a:blip r:embed="rId4">
            <a:alphaModFix/>
          </a:blip>
          <a:srcRect b="85286" l="0" r="0" t="0"/>
          <a:stretch/>
        </p:blipFill>
        <p:spPr>
          <a:xfrm>
            <a:off x="726850" y="778649"/>
            <a:ext cx="7619551" cy="1395903"/>
          </a:xfrm>
          <a:prstGeom prst="rect">
            <a:avLst/>
          </a:prstGeom>
          <a:noFill/>
          <a:ln cap="flat" cmpd="sng" w="9525">
            <a:solidFill>
              <a:schemeClr val="dk2"/>
            </a:solidFill>
            <a:prstDash val="solid"/>
            <a:round/>
            <a:headEnd len="sm" w="sm" type="none"/>
            <a:tailEnd len="sm" w="sm" type="none"/>
          </a:ln>
        </p:spPr>
      </p:pic>
      <p:sp>
        <p:nvSpPr>
          <p:cNvPr id="593" name="Google Shape;593;p63"/>
          <p:cNvSpPr txBox="1"/>
          <p:nvPr/>
        </p:nvSpPr>
        <p:spPr>
          <a:xfrm>
            <a:off x="6000800" y="678225"/>
            <a:ext cx="2382300" cy="2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latin typeface="Nunito"/>
                <a:ea typeface="Nunito"/>
                <a:cs typeface="Nunito"/>
                <a:sym typeface="Nunito"/>
                <a:hlinkClick r:id="rId5"/>
              </a:rPr>
              <a:t>http://asapbio.org/licensing-faq</a:t>
            </a:r>
            <a:endParaRPr sz="1100">
              <a:latin typeface="Nunito"/>
              <a:ea typeface="Nunito"/>
              <a:cs typeface="Nunito"/>
              <a:sym typeface="Nuni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97" name="Shape 597"/>
        <p:cNvGrpSpPr/>
        <p:nvPr/>
      </p:nvGrpSpPr>
      <p:grpSpPr>
        <a:xfrm>
          <a:off x="0" y="0"/>
          <a:ext cx="0" cy="0"/>
          <a:chOff x="0" y="0"/>
          <a:chExt cx="0" cy="0"/>
        </a:xfrm>
      </p:grpSpPr>
      <p:pic>
        <p:nvPicPr>
          <p:cNvPr id="598" name="Google Shape;598;p64"/>
          <p:cNvPicPr preferRelativeResize="0"/>
          <p:nvPr/>
        </p:nvPicPr>
        <p:blipFill rotWithShape="1">
          <a:blip r:embed="rId3">
            <a:alphaModFix/>
          </a:blip>
          <a:srcRect b="26158" l="0" r="0" t="15320"/>
          <a:stretch/>
        </p:blipFill>
        <p:spPr>
          <a:xfrm>
            <a:off x="576475" y="174125"/>
            <a:ext cx="7922275" cy="4765076"/>
          </a:xfrm>
          <a:prstGeom prst="rect">
            <a:avLst/>
          </a:prstGeom>
          <a:noFill/>
          <a:ln cap="flat" cmpd="sng" w="9525">
            <a:solidFill>
              <a:schemeClr val="dk2"/>
            </a:solidFill>
            <a:prstDash val="solid"/>
            <a:round/>
            <a:headEnd len="sm" w="sm" type="none"/>
            <a:tailEnd len="sm" w="sm" type="none"/>
          </a:ln>
        </p:spPr>
      </p:pic>
      <p:sp>
        <p:nvSpPr>
          <p:cNvPr id="599" name="Google Shape;599;p64"/>
          <p:cNvSpPr txBox="1"/>
          <p:nvPr/>
        </p:nvSpPr>
        <p:spPr>
          <a:xfrm>
            <a:off x="5143600" y="217875"/>
            <a:ext cx="2428200" cy="20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latin typeface="Nunito"/>
                <a:ea typeface="Nunito"/>
                <a:cs typeface="Nunito"/>
                <a:sym typeface="Nunito"/>
                <a:hlinkClick r:id="rId4"/>
              </a:rPr>
              <a:t>http://asapbio.org/licensing-faq</a:t>
            </a:r>
            <a:endParaRPr sz="1200">
              <a:latin typeface="Nunito"/>
              <a:ea typeface="Nunito"/>
              <a:cs typeface="Nunito"/>
              <a:sym typeface="Nuni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03" name="Shape 603"/>
        <p:cNvGrpSpPr/>
        <p:nvPr/>
      </p:nvGrpSpPr>
      <p:grpSpPr>
        <a:xfrm>
          <a:off x="0" y="0"/>
          <a:ext cx="0" cy="0"/>
          <a:chOff x="0" y="0"/>
          <a:chExt cx="0" cy="0"/>
        </a:xfrm>
      </p:grpSpPr>
      <p:sp>
        <p:nvSpPr>
          <p:cNvPr id="604" name="Google Shape;604;p65"/>
          <p:cNvSpPr txBox="1"/>
          <p:nvPr/>
        </p:nvSpPr>
        <p:spPr>
          <a:xfrm>
            <a:off x="2843400" y="4372800"/>
            <a:ext cx="3000000" cy="3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Nunito"/>
                <a:ea typeface="Nunito"/>
                <a:cs typeface="Nunito"/>
                <a:sym typeface="Nunito"/>
                <a:hlinkClick r:id="rId3"/>
              </a:rPr>
              <a:t>http://asapbio.org/licensing-faq</a:t>
            </a:r>
            <a:endParaRPr>
              <a:latin typeface="Nunito"/>
              <a:ea typeface="Nunito"/>
              <a:cs typeface="Nunito"/>
              <a:sym typeface="Nunito"/>
            </a:endParaRPr>
          </a:p>
        </p:txBody>
      </p:sp>
      <p:pic>
        <p:nvPicPr>
          <p:cNvPr id="605" name="Google Shape;605;p65"/>
          <p:cNvPicPr preferRelativeResize="0"/>
          <p:nvPr/>
        </p:nvPicPr>
        <p:blipFill rotWithShape="1">
          <a:blip r:embed="rId4">
            <a:alphaModFix/>
          </a:blip>
          <a:srcRect b="0" l="0" r="0" t="73109"/>
          <a:stretch/>
        </p:blipFill>
        <p:spPr>
          <a:xfrm>
            <a:off x="112700" y="1181698"/>
            <a:ext cx="8898998" cy="297937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1"/>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Benefits of preprints for scientists</a:t>
            </a:r>
            <a:endParaRPr/>
          </a:p>
        </p:txBody>
      </p:sp>
      <p:pic>
        <p:nvPicPr>
          <p:cNvPr id="175" name="Google Shape;175;p21"/>
          <p:cNvPicPr preferRelativeResize="0"/>
          <p:nvPr/>
        </p:nvPicPr>
        <p:blipFill>
          <a:blip r:embed="rId3">
            <a:alphaModFix/>
          </a:blip>
          <a:stretch>
            <a:fillRect/>
          </a:stretch>
        </p:blipFill>
        <p:spPr>
          <a:xfrm>
            <a:off x="420900" y="706675"/>
            <a:ext cx="7152099" cy="4095700"/>
          </a:xfrm>
          <a:prstGeom prst="rect">
            <a:avLst/>
          </a:prstGeom>
          <a:noFill/>
          <a:ln>
            <a:noFill/>
          </a:ln>
        </p:spPr>
      </p:pic>
      <p:sp>
        <p:nvSpPr>
          <p:cNvPr id="176" name="Google Shape;176;p21"/>
          <p:cNvSpPr txBox="1"/>
          <p:nvPr/>
        </p:nvSpPr>
        <p:spPr>
          <a:xfrm>
            <a:off x="64000" y="4866075"/>
            <a:ext cx="3825600" cy="4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https://www.biorxiv.org/content/10.1101/833400v1.full</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66"/>
          <p:cNvSpPr/>
          <p:nvPr/>
        </p:nvSpPr>
        <p:spPr>
          <a:xfrm rot="10800000">
            <a:off x="898775" y="656600"/>
            <a:ext cx="2515200" cy="2515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66"/>
          <p:cNvSpPr txBox="1"/>
          <p:nvPr>
            <p:ph type="title"/>
          </p:nvPr>
        </p:nvSpPr>
        <p:spPr>
          <a:xfrm>
            <a:off x="2857500" y="1359425"/>
            <a:ext cx="467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Upload code, data, or deposit reagents</a:t>
            </a:r>
            <a:endParaRPr sz="3500"/>
          </a:p>
        </p:txBody>
      </p:sp>
      <p:sp>
        <p:nvSpPr>
          <p:cNvPr id="612" name="Google Shape;612;p66"/>
          <p:cNvSpPr txBox="1"/>
          <p:nvPr/>
        </p:nvSpPr>
        <p:spPr>
          <a:xfrm>
            <a:off x="1375450" y="395175"/>
            <a:ext cx="4069500" cy="4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0">
                <a:solidFill>
                  <a:srgbClr val="999999"/>
                </a:solidFill>
                <a:latin typeface="Nunito"/>
                <a:ea typeface="Nunito"/>
                <a:cs typeface="Nunito"/>
                <a:sym typeface="Nunito"/>
              </a:rPr>
              <a:t>5</a:t>
            </a:r>
            <a:endParaRPr b="1" sz="18000">
              <a:solidFill>
                <a:srgbClr val="999999"/>
              </a:solidFill>
              <a:latin typeface="Nunito"/>
              <a:ea typeface="Nunito"/>
              <a:cs typeface="Nunito"/>
              <a:sym typeface="Nuni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Preprints servers offering clear links to data/code</a:t>
            </a:r>
            <a:endParaRPr/>
          </a:p>
        </p:txBody>
      </p:sp>
      <p:pic>
        <p:nvPicPr>
          <p:cNvPr id="618" name="Google Shape;618;p67"/>
          <p:cNvPicPr preferRelativeResize="0"/>
          <p:nvPr/>
        </p:nvPicPr>
        <p:blipFill>
          <a:blip r:embed="rId3">
            <a:alphaModFix/>
          </a:blip>
          <a:stretch>
            <a:fillRect/>
          </a:stretch>
        </p:blipFill>
        <p:spPr>
          <a:xfrm>
            <a:off x="2755798" y="1313923"/>
            <a:ext cx="6267575" cy="2930175"/>
          </a:xfrm>
          <a:prstGeom prst="rect">
            <a:avLst/>
          </a:prstGeom>
          <a:noFill/>
          <a:ln>
            <a:noFill/>
          </a:ln>
        </p:spPr>
      </p:pic>
      <p:sp>
        <p:nvSpPr>
          <p:cNvPr id="619" name="Google Shape;619;p67"/>
          <p:cNvSpPr txBox="1"/>
          <p:nvPr/>
        </p:nvSpPr>
        <p:spPr>
          <a:xfrm>
            <a:off x="0" y="4414000"/>
            <a:ext cx="5687700" cy="6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50">
                <a:solidFill>
                  <a:srgbClr val="333333"/>
                </a:solidFill>
                <a:highlight>
                  <a:srgbClr val="FCFCFC"/>
                </a:highlight>
                <a:latin typeface="Open Sans"/>
                <a:ea typeface="Open Sans"/>
                <a:cs typeface="Open Sans"/>
                <a:sym typeface="Open Sans"/>
              </a:rPr>
              <a:t>Recommendations for preprint data/materials statements:</a:t>
            </a:r>
            <a:endParaRPr b="1" sz="1350">
              <a:solidFill>
                <a:srgbClr val="333333"/>
              </a:solidFill>
              <a:highlight>
                <a:srgbClr val="FCFCFC"/>
              </a:highlight>
              <a:latin typeface="Open Sans"/>
              <a:ea typeface="Open Sans"/>
              <a:cs typeface="Open Sans"/>
              <a:sym typeface="Open Sans"/>
            </a:endParaRPr>
          </a:p>
          <a:p>
            <a:pPr indent="0" lvl="0" marL="0" rtl="0" algn="l">
              <a:spcBef>
                <a:spcPts val="0"/>
              </a:spcBef>
              <a:spcAft>
                <a:spcPts val="0"/>
              </a:spcAft>
              <a:buNone/>
            </a:pPr>
            <a:r>
              <a:rPr lang="en" sz="1050">
                <a:solidFill>
                  <a:srgbClr val="333333"/>
                </a:solidFill>
                <a:highlight>
                  <a:srgbClr val="FCFCFC"/>
                </a:highlight>
                <a:latin typeface="Open Sans"/>
                <a:ea typeface="Open Sans"/>
                <a:cs typeface="Open Sans"/>
                <a:sym typeface="Open Sans"/>
              </a:rPr>
              <a:t>Beck, Jeffrey, et al. “Building Trust in Preprints: Recommendations for Servers and Other Stakeholders.” OSF Preprints, 21 July 2020. Web. </a:t>
            </a:r>
            <a:r>
              <a:rPr lang="en" sz="1050" u="sng">
                <a:solidFill>
                  <a:schemeClr val="hlink"/>
                </a:solidFill>
                <a:highlight>
                  <a:srgbClr val="FCFCFC"/>
                </a:highlight>
                <a:latin typeface="Open Sans"/>
                <a:ea typeface="Open Sans"/>
                <a:cs typeface="Open Sans"/>
                <a:sym typeface="Open Sans"/>
                <a:hlinkClick r:id="rId4"/>
              </a:rPr>
              <a:t>https://osf.io/8dn4w/</a:t>
            </a:r>
            <a:r>
              <a:rPr lang="en" sz="1050">
                <a:solidFill>
                  <a:srgbClr val="333333"/>
                </a:solidFill>
                <a:highlight>
                  <a:srgbClr val="FCFCFC"/>
                </a:highlight>
                <a:latin typeface="Open Sans"/>
                <a:ea typeface="Open Sans"/>
                <a:cs typeface="Open Sans"/>
                <a:sym typeface="Open Sans"/>
              </a:rPr>
              <a:t> </a:t>
            </a:r>
            <a:endParaRPr>
              <a:latin typeface="Nunito"/>
              <a:ea typeface="Nunito"/>
              <a:cs typeface="Nunito"/>
              <a:sym typeface="Nunito"/>
            </a:endParaRPr>
          </a:p>
        </p:txBody>
      </p:sp>
      <p:pic>
        <p:nvPicPr>
          <p:cNvPr id="620" name="Google Shape;620;p67"/>
          <p:cNvPicPr preferRelativeResize="0"/>
          <p:nvPr/>
        </p:nvPicPr>
        <p:blipFill>
          <a:blip r:embed="rId5">
            <a:alphaModFix/>
          </a:blip>
          <a:stretch>
            <a:fillRect/>
          </a:stretch>
        </p:blipFill>
        <p:spPr>
          <a:xfrm>
            <a:off x="234300" y="1646650"/>
            <a:ext cx="2450999" cy="1807493"/>
          </a:xfrm>
          <a:prstGeom prst="rect">
            <a:avLst/>
          </a:prstGeom>
          <a:noFill/>
          <a:ln>
            <a:noFill/>
          </a:ln>
        </p:spPr>
      </p:pic>
      <p:sp>
        <p:nvSpPr>
          <p:cNvPr id="621" name="Google Shape;621;p67"/>
          <p:cNvSpPr txBox="1"/>
          <p:nvPr/>
        </p:nvSpPr>
        <p:spPr>
          <a:xfrm>
            <a:off x="311700" y="1313925"/>
            <a:ext cx="1469400" cy="4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bioRxiv</a:t>
            </a:r>
            <a:endParaRPr>
              <a:latin typeface="Nunito"/>
              <a:ea typeface="Nunito"/>
              <a:cs typeface="Nunito"/>
              <a:sym typeface="Nunito"/>
            </a:endParaRPr>
          </a:p>
        </p:txBody>
      </p:sp>
      <p:sp>
        <p:nvSpPr>
          <p:cNvPr id="622" name="Google Shape;622;p67"/>
          <p:cNvSpPr txBox="1"/>
          <p:nvPr/>
        </p:nvSpPr>
        <p:spPr>
          <a:xfrm>
            <a:off x="2852450" y="893125"/>
            <a:ext cx="15831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OSF</a:t>
            </a:r>
            <a:endParaRPr>
              <a:latin typeface="Nunito"/>
              <a:ea typeface="Nunito"/>
              <a:cs typeface="Nunito"/>
              <a:sym typeface="Nunito"/>
            </a:endParaRPr>
          </a:p>
        </p:txBody>
      </p:sp>
      <p:sp>
        <p:nvSpPr>
          <p:cNvPr id="623" name="Google Shape;623;p67"/>
          <p:cNvSpPr txBox="1"/>
          <p:nvPr/>
        </p:nvSpPr>
        <p:spPr>
          <a:xfrm>
            <a:off x="234200" y="3571025"/>
            <a:ext cx="2451000" cy="615600"/>
          </a:xfrm>
          <a:prstGeom prst="rect">
            <a:avLst/>
          </a:prstGeom>
          <a:solidFill>
            <a:srgbClr val="9FC5E8"/>
          </a:solidFill>
          <a:ln cap="flat" cmpd="sng" w="9525">
            <a:solidFill>
              <a:srgbClr val="00578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A Catalogue of Databases for data: </a:t>
            </a:r>
            <a:r>
              <a:rPr lang="en" u="sng">
                <a:solidFill>
                  <a:schemeClr val="hlink"/>
                </a:solidFill>
                <a:latin typeface="Nunito"/>
                <a:ea typeface="Nunito"/>
                <a:cs typeface="Nunito"/>
                <a:sym typeface="Nunito"/>
                <a:hlinkClick r:id="rId6"/>
              </a:rPr>
              <a:t>FAIRsharing.org</a:t>
            </a:r>
            <a:endParaRPr>
              <a:latin typeface="Nunito"/>
              <a:ea typeface="Nunito"/>
              <a:cs typeface="Nunito"/>
              <a:sym typeface="Nuni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68"/>
          <p:cNvSpPr/>
          <p:nvPr/>
        </p:nvSpPr>
        <p:spPr>
          <a:xfrm rot="10800000">
            <a:off x="898775" y="656600"/>
            <a:ext cx="2515200" cy="2515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68"/>
          <p:cNvSpPr txBox="1"/>
          <p:nvPr>
            <p:ph type="title"/>
          </p:nvPr>
        </p:nvSpPr>
        <p:spPr>
          <a:xfrm>
            <a:off x="2857500" y="1359425"/>
            <a:ext cx="467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Post it!</a:t>
            </a:r>
            <a:endParaRPr sz="3500"/>
          </a:p>
        </p:txBody>
      </p:sp>
      <p:sp>
        <p:nvSpPr>
          <p:cNvPr id="630" name="Google Shape;630;p68"/>
          <p:cNvSpPr txBox="1"/>
          <p:nvPr/>
        </p:nvSpPr>
        <p:spPr>
          <a:xfrm>
            <a:off x="1375450" y="395175"/>
            <a:ext cx="4069500" cy="4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0">
                <a:solidFill>
                  <a:srgbClr val="999999"/>
                </a:solidFill>
                <a:latin typeface="Nunito"/>
                <a:ea typeface="Nunito"/>
                <a:cs typeface="Nunito"/>
                <a:sym typeface="Nunito"/>
              </a:rPr>
              <a:t>6</a:t>
            </a:r>
            <a:endParaRPr b="1" sz="18000">
              <a:solidFill>
                <a:srgbClr val="999999"/>
              </a:solidFill>
              <a:latin typeface="Nunito"/>
              <a:ea typeface="Nunito"/>
              <a:cs typeface="Nunito"/>
              <a:sym typeface="Nuni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69"/>
          <p:cNvSpPr/>
          <p:nvPr/>
        </p:nvSpPr>
        <p:spPr>
          <a:xfrm rot="10800000">
            <a:off x="898775" y="656600"/>
            <a:ext cx="2515200" cy="2515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69"/>
          <p:cNvSpPr txBox="1"/>
          <p:nvPr>
            <p:ph type="title"/>
          </p:nvPr>
        </p:nvSpPr>
        <p:spPr>
          <a:xfrm>
            <a:off x="2857500" y="1359425"/>
            <a:ext cx="467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Request feedback</a:t>
            </a:r>
            <a:endParaRPr sz="3500"/>
          </a:p>
        </p:txBody>
      </p:sp>
      <p:sp>
        <p:nvSpPr>
          <p:cNvPr id="637" name="Google Shape;637;p69"/>
          <p:cNvSpPr txBox="1"/>
          <p:nvPr/>
        </p:nvSpPr>
        <p:spPr>
          <a:xfrm>
            <a:off x="1451650" y="395175"/>
            <a:ext cx="4069500" cy="4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0">
                <a:solidFill>
                  <a:srgbClr val="999999"/>
                </a:solidFill>
                <a:latin typeface="Nunito"/>
                <a:ea typeface="Nunito"/>
                <a:cs typeface="Nunito"/>
                <a:sym typeface="Nunito"/>
              </a:rPr>
              <a:t>7</a:t>
            </a:r>
            <a:endParaRPr b="1" sz="18000">
              <a:solidFill>
                <a:srgbClr val="999999"/>
              </a:solidFill>
              <a:latin typeface="Nunito"/>
              <a:ea typeface="Nunito"/>
              <a:cs typeface="Nunito"/>
              <a:sym typeface="Nuni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Feedback is not just in the comment section</a:t>
            </a:r>
            <a:endParaRPr/>
          </a:p>
        </p:txBody>
      </p:sp>
      <p:pic>
        <p:nvPicPr>
          <p:cNvPr id="643" name="Google Shape;643;p70"/>
          <p:cNvPicPr preferRelativeResize="0"/>
          <p:nvPr/>
        </p:nvPicPr>
        <p:blipFill rotWithShape="1">
          <a:blip r:embed="rId3">
            <a:alphaModFix/>
          </a:blip>
          <a:srcRect b="50409" l="0" r="22773" t="0"/>
          <a:stretch/>
        </p:blipFill>
        <p:spPr>
          <a:xfrm>
            <a:off x="393500" y="1212250"/>
            <a:ext cx="5030651" cy="3459300"/>
          </a:xfrm>
          <a:prstGeom prst="rect">
            <a:avLst/>
          </a:prstGeom>
          <a:noFill/>
          <a:ln>
            <a:noFill/>
          </a:ln>
        </p:spPr>
      </p:pic>
      <p:sp>
        <p:nvSpPr>
          <p:cNvPr id="644" name="Google Shape;644;p70"/>
          <p:cNvSpPr txBox="1"/>
          <p:nvPr/>
        </p:nvSpPr>
        <p:spPr>
          <a:xfrm>
            <a:off x="5550400" y="4256475"/>
            <a:ext cx="3825600" cy="4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https://www.biorxiv.org/content/10.1101/833400v1.full</a:t>
            </a:r>
            <a:endParaRPr/>
          </a:p>
        </p:txBody>
      </p:sp>
      <p:sp>
        <p:nvSpPr>
          <p:cNvPr id="645" name="Google Shape;645;p70"/>
          <p:cNvSpPr txBox="1"/>
          <p:nvPr/>
        </p:nvSpPr>
        <p:spPr>
          <a:xfrm>
            <a:off x="6413125" y="1527275"/>
            <a:ext cx="2051100" cy="54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In a survey of bioRxiv users, scientists were asked the mechanisms by which they have received feedback on papers posted on bioRxiv.</a:t>
            </a:r>
            <a:endParaRPr>
              <a:latin typeface="Nunito"/>
              <a:ea typeface="Nunito"/>
              <a:cs typeface="Nunito"/>
              <a:sym typeface="Nunito"/>
            </a:endParaRPr>
          </a:p>
        </p:txBody>
      </p:sp>
      <p:sp>
        <p:nvSpPr>
          <p:cNvPr id="646" name="Google Shape;646;p70"/>
          <p:cNvSpPr txBox="1"/>
          <p:nvPr/>
        </p:nvSpPr>
        <p:spPr>
          <a:xfrm>
            <a:off x="3321800" y="4805625"/>
            <a:ext cx="73419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Nunito"/>
                <a:ea typeface="Nunito"/>
                <a:cs typeface="Nunito"/>
                <a:sym typeface="Nunito"/>
              </a:rPr>
              <a:t>@jessicapolka, @ASAPbio_, #ASAPbio</a:t>
            </a:r>
            <a:endParaRPr sz="1100">
              <a:latin typeface="Nunito"/>
              <a:ea typeface="Nunito"/>
              <a:cs typeface="Nunito"/>
              <a:sym typeface="Nuni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pic>
        <p:nvPicPr>
          <p:cNvPr id="651" name="Google Shape;651;p71"/>
          <p:cNvPicPr preferRelativeResize="0"/>
          <p:nvPr/>
        </p:nvPicPr>
        <p:blipFill rotWithShape="1">
          <a:blip r:embed="rId3">
            <a:alphaModFix/>
          </a:blip>
          <a:srcRect b="0" l="0" r="0" t="0"/>
          <a:stretch/>
        </p:blipFill>
        <p:spPr>
          <a:xfrm>
            <a:off x="1351444" y="859771"/>
            <a:ext cx="6117783" cy="1679182"/>
          </a:xfrm>
          <a:prstGeom prst="rect">
            <a:avLst/>
          </a:prstGeom>
          <a:noFill/>
          <a:ln>
            <a:noFill/>
          </a:ln>
          <a:effectLst>
            <a:outerShdw blurRad="292100" rotWithShape="0" algn="tl" dir="2700000" dist="139700">
              <a:srgbClr val="333333">
                <a:alpha val="64709"/>
              </a:srgbClr>
            </a:outerShdw>
          </a:effectLst>
        </p:spPr>
      </p:pic>
      <p:pic>
        <p:nvPicPr>
          <p:cNvPr id="652" name="Google Shape;652;p71"/>
          <p:cNvPicPr preferRelativeResize="0"/>
          <p:nvPr/>
        </p:nvPicPr>
        <p:blipFill rotWithShape="1">
          <a:blip r:embed="rId4">
            <a:alphaModFix/>
          </a:blip>
          <a:srcRect b="0" l="0" r="0" t="0"/>
          <a:stretch/>
        </p:blipFill>
        <p:spPr>
          <a:xfrm>
            <a:off x="1809215" y="2781272"/>
            <a:ext cx="5291001" cy="1665784"/>
          </a:xfrm>
          <a:prstGeom prst="rect">
            <a:avLst/>
          </a:prstGeom>
          <a:noFill/>
          <a:ln>
            <a:noFill/>
          </a:ln>
          <a:effectLst>
            <a:outerShdw blurRad="292100" rotWithShape="0" algn="tl" dir="2700000" dist="139700">
              <a:srgbClr val="333333">
                <a:alpha val="64709"/>
              </a:srgbClr>
            </a:outerShdw>
          </a:effectLst>
        </p:spPr>
      </p:pic>
      <p:sp>
        <p:nvSpPr>
          <p:cNvPr id="653" name="Google Shape;653;p71"/>
          <p:cNvSpPr/>
          <p:nvPr/>
        </p:nvSpPr>
        <p:spPr>
          <a:xfrm>
            <a:off x="1324709" y="4588421"/>
            <a:ext cx="72396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u="sng">
                <a:solidFill>
                  <a:schemeClr val="hlink"/>
                </a:solidFill>
                <a:latin typeface="Calibri"/>
                <a:ea typeface="Calibri"/>
                <a:cs typeface="Calibri"/>
                <a:sym typeface="Calibri"/>
                <a:hlinkClick r:id="rId5"/>
              </a:rPr>
              <a:t>https://www.facebook.com/groups/853552931365745/permalink/1349684805085886/</a:t>
            </a:r>
            <a:endParaRPr sz="1400">
              <a:solidFill>
                <a:schemeClr val="dk1"/>
              </a:solidFill>
              <a:latin typeface="Calibri"/>
              <a:ea typeface="Calibri"/>
              <a:cs typeface="Calibri"/>
              <a:sym typeface="Calibri"/>
            </a:endParaRPr>
          </a:p>
        </p:txBody>
      </p:sp>
      <p:sp>
        <p:nvSpPr>
          <p:cNvPr id="654" name="Google Shape;654;p71"/>
          <p:cNvSpPr/>
          <p:nvPr/>
        </p:nvSpPr>
        <p:spPr>
          <a:xfrm>
            <a:off x="5628951" y="2171089"/>
            <a:ext cx="15966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u="sng">
                <a:solidFill>
                  <a:schemeClr val="hlink"/>
                </a:solidFill>
                <a:latin typeface="Calibri"/>
                <a:ea typeface="Calibri"/>
                <a:cs typeface="Calibri"/>
                <a:sym typeface="Calibri"/>
                <a:hlinkClick r:id="rId6"/>
              </a:rPr>
              <a:t>https://osf.io/sgpe9/</a:t>
            </a:r>
            <a:endParaRPr sz="1400">
              <a:solidFill>
                <a:schemeClr val="dk1"/>
              </a:solidFill>
              <a:latin typeface="Calibri"/>
              <a:ea typeface="Calibri"/>
              <a:cs typeface="Calibri"/>
              <a:sym typeface="Calibri"/>
            </a:endParaRPr>
          </a:p>
        </p:txBody>
      </p:sp>
      <p:sp>
        <p:nvSpPr>
          <p:cNvPr id="655" name="Google Shape;655;p71"/>
          <p:cNvSpPr txBox="1"/>
          <p:nvPr>
            <p:ph type="title"/>
          </p:nvPr>
        </p:nvSpPr>
        <p:spPr>
          <a:xfrm>
            <a:off x="541877" y="-74127"/>
            <a:ext cx="7886700" cy="9942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 sz="3300" u="none" cap="none" strike="noStrike">
                <a:solidFill>
                  <a:schemeClr val="dk1"/>
                </a:solidFill>
                <a:latin typeface="Calibri"/>
                <a:ea typeface="Calibri"/>
                <a:cs typeface="Calibri"/>
                <a:sym typeface="Calibri"/>
              </a:rPr>
              <a:t>Feedback can be found all around the web</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72"/>
          <p:cNvSpPr txBox="1"/>
          <p:nvPr>
            <p:ph type="title"/>
          </p:nvPr>
        </p:nvSpPr>
        <p:spPr>
          <a:xfrm>
            <a:off x="471488" y="205383"/>
            <a:ext cx="5915100" cy="7455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t/>
            </a:r>
            <a:endParaRPr b="0" i="0" sz="3300" u="none" cap="none" strike="noStrike">
              <a:solidFill>
                <a:schemeClr val="dk1"/>
              </a:solidFill>
              <a:latin typeface="Calibri"/>
              <a:ea typeface="Calibri"/>
              <a:cs typeface="Calibri"/>
              <a:sym typeface="Calibri"/>
            </a:endParaRPr>
          </a:p>
        </p:txBody>
      </p:sp>
      <p:sp>
        <p:nvSpPr>
          <p:cNvPr id="661" name="Google Shape;661;p72"/>
          <p:cNvSpPr txBox="1"/>
          <p:nvPr>
            <p:ph idx="1" type="body"/>
          </p:nvPr>
        </p:nvSpPr>
        <p:spPr>
          <a:xfrm>
            <a:off x="471488" y="1026914"/>
            <a:ext cx="5915100" cy="2447700"/>
          </a:xfrm>
          <a:prstGeom prst="rect">
            <a:avLst/>
          </a:prstGeom>
          <a:noFill/>
          <a:ln>
            <a:noFill/>
          </a:ln>
        </p:spPr>
        <p:txBody>
          <a:bodyPr anchorCtr="0" anchor="t" bIns="34275" lIns="68575" spcFirstLastPara="1" rIns="68575" wrap="square" tIns="34275">
            <a:noAutofit/>
          </a:bodyPr>
          <a:lstStyle/>
          <a:p>
            <a:pPr indent="-38100" lvl="0" marL="177800" marR="0" rtl="0" algn="l">
              <a:lnSpc>
                <a:spcPct val="90000"/>
              </a:lnSpc>
              <a:spcBef>
                <a:spcPts val="0"/>
              </a:spcBef>
              <a:spcAft>
                <a:spcPts val="160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p:txBody>
      </p:sp>
      <p:pic>
        <p:nvPicPr>
          <p:cNvPr id="662" name="Google Shape;662;p72"/>
          <p:cNvPicPr preferRelativeResize="0"/>
          <p:nvPr/>
        </p:nvPicPr>
        <p:blipFill rotWithShape="1">
          <a:blip r:embed="rId3">
            <a:alphaModFix/>
          </a:blip>
          <a:srcRect b="0" l="0" r="0" t="0"/>
          <a:stretch/>
        </p:blipFill>
        <p:spPr>
          <a:xfrm>
            <a:off x="0" y="-40718"/>
            <a:ext cx="1845448" cy="5143500"/>
          </a:xfrm>
          <a:prstGeom prst="rect">
            <a:avLst/>
          </a:prstGeom>
          <a:noFill/>
          <a:ln>
            <a:noFill/>
          </a:ln>
        </p:spPr>
      </p:pic>
      <p:pic>
        <p:nvPicPr>
          <p:cNvPr id="663" name="Google Shape;663;p72"/>
          <p:cNvPicPr preferRelativeResize="0"/>
          <p:nvPr/>
        </p:nvPicPr>
        <p:blipFill rotWithShape="1">
          <a:blip r:embed="rId4">
            <a:alphaModFix/>
          </a:blip>
          <a:srcRect b="0" l="0" r="0" t="0"/>
          <a:stretch/>
        </p:blipFill>
        <p:spPr>
          <a:xfrm>
            <a:off x="1845448" y="-40718"/>
            <a:ext cx="2112416" cy="5143501"/>
          </a:xfrm>
          <a:prstGeom prst="rect">
            <a:avLst/>
          </a:prstGeom>
          <a:noFill/>
          <a:ln>
            <a:noFill/>
          </a:ln>
        </p:spPr>
      </p:pic>
      <p:pic>
        <p:nvPicPr>
          <p:cNvPr id="664" name="Google Shape;664;p72"/>
          <p:cNvPicPr preferRelativeResize="0"/>
          <p:nvPr/>
        </p:nvPicPr>
        <p:blipFill rotWithShape="1">
          <a:blip r:embed="rId5">
            <a:alphaModFix/>
          </a:blip>
          <a:srcRect b="0" l="0" r="0" t="0"/>
          <a:stretch/>
        </p:blipFill>
        <p:spPr>
          <a:xfrm>
            <a:off x="3931406" y="-40718"/>
            <a:ext cx="2057400" cy="6212247"/>
          </a:xfrm>
          <a:prstGeom prst="rect">
            <a:avLst/>
          </a:prstGeom>
          <a:noFill/>
          <a:ln>
            <a:noFill/>
          </a:ln>
        </p:spPr>
      </p:pic>
      <p:pic>
        <p:nvPicPr>
          <p:cNvPr id="665" name="Google Shape;665;p72"/>
          <p:cNvPicPr preferRelativeResize="0"/>
          <p:nvPr/>
        </p:nvPicPr>
        <p:blipFill rotWithShape="1">
          <a:blip r:embed="rId6">
            <a:alphaModFix/>
          </a:blip>
          <a:srcRect b="0" l="0" r="0" t="0"/>
          <a:stretch/>
        </p:blipFill>
        <p:spPr>
          <a:xfrm>
            <a:off x="6193603" y="150059"/>
            <a:ext cx="2689582" cy="3316601"/>
          </a:xfrm>
          <a:prstGeom prst="rect">
            <a:avLst/>
          </a:prstGeom>
          <a:noFill/>
          <a:ln>
            <a:noFill/>
          </a:ln>
        </p:spPr>
      </p:pic>
      <p:pic>
        <p:nvPicPr>
          <p:cNvPr id="666" name="Google Shape;666;p72"/>
          <p:cNvPicPr preferRelativeResize="0"/>
          <p:nvPr/>
        </p:nvPicPr>
        <p:blipFill rotWithShape="1">
          <a:blip r:embed="rId7">
            <a:alphaModFix/>
          </a:blip>
          <a:srcRect b="0" l="0" r="0" t="0"/>
          <a:stretch/>
        </p:blipFill>
        <p:spPr>
          <a:xfrm>
            <a:off x="6223853" y="3457790"/>
            <a:ext cx="2629080" cy="155654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73"/>
          <p:cNvSpPr/>
          <p:nvPr/>
        </p:nvSpPr>
        <p:spPr>
          <a:xfrm rot="10800000">
            <a:off x="898775" y="656600"/>
            <a:ext cx="2515200" cy="2515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73"/>
          <p:cNvSpPr txBox="1"/>
          <p:nvPr>
            <p:ph type="title"/>
          </p:nvPr>
        </p:nvSpPr>
        <p:spPr>
          <a:xfrm>
            <a:off x="2857500" y="1359425"/>
            <a:ext cx="467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Revise your Preprint</a:t>
            </a:r>
            <a:endParaRPr sz="3500"/>
          </a:p>
        </p:txBody>
      </p:sp>
      <p:sp>
        <p:nvSpPr>
          <p:cNvPr id="673" name="Google Shape;673;p73"/>
          <p:cNvSpPr txBox="1"/>
          <p:nvPr/>
        </p:nvSpPr>
        <p:spPr>
          <a:xfrm>
            <a:off x="1451650" y="395175"/>
            <a:ext cx="4069500" cy="4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0">
                <a:solidFill>
                  <a:srgbClr val="999999"/>
                </a:solidFill>
                <a:latin typeface="Nunito"/>
                <a:ea typeface="Nunito"/>
                <a:cs typeface="Nunito"/>
                <a:sym typeface="Nunito"/>
              </a:rPr>
              <a:t>8</a:t>
            </a:r>
            <a:endParaRPr b="1" sz="18000">
              <a:solidFill>
                <a:srgbClr val="999999"/>
              </a:solidFill>
              <a:latin typeface="Nunito"/>
              <a:ea typeface="Nunito"/>
              <a:cs typeface="Nunito"/>
              <a:sym typeface="Nunit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Website Resources</a:t>
            </a:r>
            <a:endParaRPr/>
          </a:p>
        </p:txBody>
      </p:sp>
      <p:sp>
        <p:nvSpPr>
          <p:cNvPr id="679" name="Google Shape;679;p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Reasons to Worry Less About the Explosion of Preprints - Absolutely Maybe</a:t>
            </a:r>
            <a:endParaRPr/>
          </a:p>
          <a:p>
            <a:pPr indent="0" lvl="0" marL="0" rtl="0" algn="l">
              <a:spcBef>
                <a:spcPts val="1600"/>
              </a:spcBef>
              <a:spcAft>
                <a:spcPts val="0"/>
              </a:spcAft>
              <a:buNone/>
            </a:pPr>
            <a:r>
              <a:rPr lang="en" u="sng">
                <a:solidFill>
                  <a:schemeClr val="hlink"/>
                </a:solidFill>
                <a:hlinkClick r:id="rId4"/>
              </a:rPr>
              <a:t>On the value of preprints: An early career researcher perspective</a:t>
            </a:r>
            <a:r>
              <a:rPr lang="en"/>
              <a:t>. </a:t>
            </a:r>
            <a:r>
              <a:rPr lang="en"/>
              <a:t> </a:t>
            </a:r>
            <a:endParaRPr/>
          </a:p>
          <a:p>
            <a:pPr indent="0" lvl="0" marL="0" rtl="0" algn="l">
              <a:spcBef>
                <a:spcPts val="1600"/>
              </a:spcBef>
              <a:spcAft>
                <a:spcPts val="0"/>
              </a:spcAft>
              <a:buNone/>
            </a:pPr>
            <a:r>
              <a:rPr lang="en" u="sng">
                <a:solidFill>
                  <a:schemeClr val="hlink"/>
                </a:solidFill>
                <a:hlinkClick r:id="rId5"/>
              </a:rPr>
              <a:t>What are Preprints, and How Do They Benefit Authors? | AJE</a:t>
            </a:r>
            <a:endParaRPr/>
          </a:p>
          <a:p>
            <a:pPr indent="0" lvl="0" marL="0" rtl="0" algn="l">
              <a:spcBef>
                <a:spcPts val="1600"/>
              </a:spcBef>
              <a:spcAft>
                <a:spcPts val="1600"/>
              </a:spcAft>
              <a:buNone/>
            </a:pPr>
            <a:r>
              <a:rPr lang="en" u="sng">
                <a:solidFill>
                  <a:schemeClr val="hlink"/>
                </a:solidFill>
                <a:hlinkClick r:id="rId6"/>
              </a:rPr>
              <a:t>Preprints</a:t>
            </a:r>
            <a:r>
              <a:rPr lang="en"/>
              <a:t> (PLoS) </a:t>
            </a:r>
            <a:r>
              <a:rPr lang="en"/>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2"/>
          <p:cNvSpPr txBox="1"/>
          <p:nvPr>
            <p:ph type="title"/>
          </p:nvPr>
        </p:nvSpPr>
        <p:spPr>
          <a:xfrm>
            <a:off x="311700" y="140225"/>
            <a:ext cx="8520600" cy="9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Preprints do not replace the peer review process, </a:t>
            </a:r>
            <a:endParaRPr/>
          </a:p>
          <a:p>
            <a:pPr indent="0" lvl="0" marL="0" rtl="0" algn="l">
              <a:spcBef>
                <a:spcPts val="0"/>
              </a:spcBef>
              <a:spcAft>
                <a:spcPts val="0"/>
              </a:spcAft>
              <a:buNone/>
            </a:pPr>
            <a:r>
              <a:rPr lang="en"/>
              <a:t>	rather they can enhance it</a:t>
            </a:r>
            <a:endParaRPr/>
          </a:p>
        </p:txBody>
      </p:sp>
      <p:sp>
        <p:nvSpPr>
          <p:cNvPr id="182" name="Google Shape;182;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Disentangles scientific disclosure from peer-review validation </a:t>
            </a:r>
            <a:endParaRPr/>
          </a:p>
          <a:p>
            <a:pPr indent="-342900" lvl="0" marL="457200" rtl="0" algn="l">
              <a:spcBef>
                <a:spcPts val="0"/>
              </a:spcBef>
              <a:spcAft>
                <a:spcPts val="0"/>
              </a:spcAft>
              <a:buSzPts val="1800"/>
              <a:buChar char="●"/>
            </a:pPr>
            <a:r>
              <a:rPr lang="en"/>
              <a:t>Peer Review comments on preprint can strengthen the manuscript prior to submission to a peer-reviewed journal </a:t>
            </a:r>
            <a:endParaRPr/>
          </a:p>
          <a:p>
            <a:pPr indent="-342900" lvl="0" marL="457200" rtl="0" algn="l">
              <a:spcBef>
                <a:spcPts val="0"/>
              </a:spcBef>
              <a:spcAft>
                <a:spcPts val="0"/>
              </a:spcAft>
              <a:buSzPts val="1800"/>
              <a:buChar char="●"/>
            </a:pPr>
            <a:r>
              <a:rPr lang="en"/>
              <a:t>Community efforts, such as PREreview, provide platforms in which scientists can submit suggestions and comments on preprints</a:t>
            </a:r>
            <a:endParaRPr/>
          </a:p>
          <a:p>
            <a:pPr indent="-342900" lvl="0" marL="457200" rtl="0" algn="l">
              <a:spcBef>
                <a:spcPts val="0"/>
              </a:spcBef>
              <a:spcAft>
                <a:spcPts val="0"/>
              </a:spcAft>
              <a:buSzPts val="1800"/>
              <a:buChar char="●"/>
            </a:pPr>
            <a:r>
              <a:rPr lang="en"/>
              <a:t>Crowdsourcing peer review</a:t>
            </a:r>
            <a:endParaRPr/>
          </a:p>
        </p:txBody>
      </p:sp>
      <p:pic>
        <p:nvPicPr>
          <p:cNvPr id="183" name="Google Shape;183;p22"/>
          <p:cNvPicPr preferRelativeResize="0"/>
          <p:nvPr/>
        </p:nvPicPr>
        <p:blipFill>
          <a:blip r:embed="rId3">
            <a:alphaModFix/>
          </a:blip>
          <a:stretch>
            <a:fillRect/>
          </a:stretch>
        </p:blipFill>
        <p:spPr>
          <a:xfrm>
            <a:off x="1831950" y="3692925"/>
            <a:ext cx="2857500" cy="685800"/>
          </a:xfrm>
          <a:prstGeom prst="rect">
            <a:avLst/>
          </a:prstGeom>
          <a:noFill/>
          <a:ln>
            <a:noFill/>
          </a:ln>
        </p:spPr>
      </p:pic>
      <p:pic>
        <p:nvPicPr>
          <p:cNvPr id="184" name="Google Shape;184;p22"/>
          <p:cNvPicPr preferRelativeResize="0"/>
          <p:nvPr/>
        </p:nvPicPr>
        <p:blipFill>
          <a:blip r:embed="rId4">
            <a:alphaModFix/>
          </a:blip>
          <a:stretch>
            <a:fillRect/>
          </a:stretch>
        </p:blipFill>
        <p:spPr>
          <a:xfrm>
            <a:off x="5615713" y="3510013"/>
            <a:ext cx="1400175" cy="771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88" name="Shape 188"/>
        <p:cNvGrpSpPr/>
        <p:nvPr/>
      </p:nvGrpSpPr>
      <p:grpSpPr>
        <a:xfrm>
          <a:off x="0" y="0"/>
          <a:ext cx="0" cy="0"/>
          <a:chOff x="0" y="0"/>
          <a:chExt cx="0" cy="0"/>
        </a:xfrm>
      </p:grpSpPr>
      <p:sp>
        <p:nvSpPr>
          <p:cNvPr id="189" name="Google Shape;189;p23"/>
          <p:cNvSpPr txBox="1"/>
          <p:nvPr/>
        </p:nvSpPr>
        <p:spPr>
          <a:xfrm>
            <a:off x="0" y="0"/>
            <a:ext cx="1553700" cy="5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Nunito"/>
                <a:ea typeface="Nunito"/>
                <a:cs typeface="Nunito"/>
                <a:sym typeface="Nunito"/>
              </a:rPr>
              <a:t>Section 2</a:t>
            </a:r>
            <a:endParaRPr sz="2400">
              <a:latin typeface="Nunito"/>
              <a:ea typeface="Nunito"/>
              <a:cs typeface="Nunito"/>
              <a:sym typeface="Nunito"/>
            </a:endParaRPr>
          </a:p>
        </p:txBody>
      </p:sp>
      <p:sp>
        <p:nvSpPr>
          <p:cNvPr id="190" name="Google Shape;190;p23"/>
          <p:cNvSpPr txBox="1"/>
          <p:nvPr/>
        </p:nvSpPr>
        <p:spPr>
          <a:xfrm>
            <a:off x="706500" y="1866000"/>
            <a:ext cx="7731000" cy="141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Nunito"/>
                <a:ea typeface="Nunito"/>
                <a:cs typeface="Nunito"/>
                <a:sym typeface="Nunito"/>
              </a:rPr>
              <a:t>What are the top concerns about preprints?</a:t>
            </a:r>
            <a:endParaRPr sz="2400">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Preprints and Quality Control</a:t>
            </a:r>
            <a:endParaRPr b="1"/>
          </a:p>
        </p:txBody>
      </p:sp>
      <p:sp>
        <p:nvSpPr>
          <p:cNvPr id="196" name="Google Shape;196;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Misinformation? </a:t>
            </a:r>
            <a:endParaRPr/>
          </a:p>
          <a:p>
            <a:pPr indent="-342900" lvl="0" marL="457200" rtl="0" algn="l">
              <a:spcBef>
                <a:spcPts val="0"/>
              </a:spcBef>
              <a:spcAft>
                <a:spcPts val="0"/>
              </a:spcAft>
              <a:buSzPts val="1800"/>
              <a:buChar char="●"/>
            </a:pPr>
            <a:r>
              <a:rPr lang="en"/>
              <a:t>Risk of public health or society? </a:t>
            </a:r>
            <a:endParaRPr/>
          </a:p>
          <a:p>
            <a:pPr indent="-342900" lvl="0" marL="457200" rtl="0" algn="l">
              <a:spcBef>
                <a:spcPts val="0"/>
              </a:spcBef>
              <a:spcAft>
                <a:spcPts val="0"/>
              </a:spcAft>
              <a:buSzPts val="1800"/>
              <a:buChar char="●"/>
            </a:pPr>
            <a:r>
              <a:rPr lang="en"/>
              <a:t>Deluge of Poor Papers? </a:t>
            </a:r>
            <a:endParaRPr/>
          </a:p>
          <a:p>
            <a:pPr indent="-342900" lvl="0" marL="457200" rtl="0" algn="l">
              <a:spcBef>
                <a:spcPts val="0"/>
              </a:spcBef>
              <a:spcAft>
                <a:spcPts val="0"/>
              </a:spcAft>
              <a:buSzPts val="1800"/>
              <a:buChar char="●"/>
            </a:pPr>
            <a:r>
              <a:rPr lang="en"/>
              <a:t>Peer Review is undermined?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5"/>
          <p:cNvSpPr txBox="1"/>
          <p:nvPr>
            <p:ph type="title"/>
          </p:nvPr>
        </p:nvSpPr>
        <p:spPr>
          <a:xfrm>
            <a:off x="311700" y="221400"/>
            <a:ext cx="8520600" cy="93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‘Sharing preprints can cause premature media coverage and </a:t>
            </a:r>
            <a:r>
              <a:rPr lang="en"/>
              <a:t>subsequent misinformation</a:t>
            </a:r>
            <a:r>
              <a:rPr lang="en"/>
              <a:t>’</a:t>
            </a:r>
            <a:endParaRPr/>
          </a:p>
        </p:txBody>
      </p:sp>
      <p:sp>
        <p:nvSpPr>
          <p:cNvPr id="202" name="Google Shape;202;p25"/>
          <p:cNvSpPr txBox="1"/>
          <p:nvPr>
            <p:ph idx="1" type="body"/>
          </p:nvPr>
        </p:nvSpPr>
        <p:spPr>
          <a:xfrm>
            <a:off x="311700" y="121132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Misinformation concern is also shared with traditional peer-reviewed manuscripts</a:t>
            </a:r>
            <a:endParaRPr/>
          </a:p>
          <a:p>
            <a:pPr indent="-342900" lvl="0" marL="457200" rtl="0" algn="l">
              <a:spcBef>
                <a:spcPts val="0"/>
              </a:spcBef>
              <a:spcAft>
                <a:spcPts val="0"/>
              </a:spcAft>
              <a:buSzPts val="1800"/>
              <a:buChar char="●"/>
            </a:pPr>
            <a:r>
              <a:rPr lang="en"/>
              <a:t>Can be addressed by inclusion of a research summary dedicated to lay persons (non-scientists)</a:t>
            </a:r>
            <a:endParaRPr/>
          </a:p>
          <a:p>
            <a:pPr indent="-342900" lvl="0" marL="457200" rtl="0" algn="l">
              <a:spcBef>
                <a:spcPts val="0"/>
              </a:spcBef>
              <a:spcAft>
                <a:spcPts val="0"/>
              </a:spcAft>
              <a:buSzPts val="1800"/>
              <a:buChar char="●"/>
            </a:pPr>
            <a:r>
              <a:rPr lang="en"/>
              <a:t>If findings can directly be used in patient treatment or prevention, authors must make the study’s </a:t>
            </a:r>
            <a:r>
              <a:rPr lang="en"/>
              <a:t>limitations</a:t>
            </a:r>
            <a:r>
              <a:rPr lang="en"/>
              <a:t> clear </a:t>
            </a:r>
            <a:endParaRPr/>
          </a:p>
          <a:p>
            <a:pPr indent="-342900" lvl="0" marL="457200" rtl="0" algn="l">
              <a:spcBef>
                <a:spcPts val="0"/>
              </a:spcBef>
              <a:spcAft>
                <a:spcPts val="0"/>
              </a:spcAft>
              <a:buSzPts val="1800"/>
              <a:buChar char="●"/>
            </a:pPr>
            <a:r>
              <a:rPr lang="en"/>
              <a:t>Preprints can be more easily retracted than “published” articles in journals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ASAPbi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